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59" r:id="rId5"/>
    <p:sldId id="270" r:id="rId6"/>
    <p:sldId id="284" r:id="rId7"/>
    <p:sldId id="283" r:id="rId8"/>
    <p:sldId id="285" r:id="rId9"/>
    <p:sldId id="287" r:id="rId10"/>
    <p:sldId id="288" r:id="rId11"/>
    <p:sldId id="286" r:id="rId12"/>
    <p:sldId id="271" r:id="rId13"/>
    <p:sldId id="272" r:id="rId14"/>
    <p:sldId id="260" r:id="rId15"/>
    <p:sldId id="281" r:id="rId16"/>
    <p:sldId id="276" r:id="rId17"/>
    <p:sldId id="278" r:id="rId18"/>
    <p:sldId id="277" r:id="rId19"/>
    <p:sldId id="280" r:id="rId20"/>
    <p:sldId id="279" r:id="rId21"/>
    <p:sldId id="282" r:id="rId22"/>
    <p:sldId id="273" r:id="rId23"/>
    <p:sldId id="274" r:id="rId24"/>
    <p:sldId id="275"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CCD2D8"/>
    <a:srgbClr val="7FD7A7"/>
    <a:srgbClr val="BFBFBF"/>
    <a:srgbClr val="FFFFFF"/>
    <a:srgbClr val="A02B93"/>
    <a:srgbClr val="FFC000"/>
    <a:srgbClr val="E97132"/>
    <a:srgbClr val="4EA62D"/>
    <a:srgbClr val="F6F1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88" d="100"/>
          <a:sy n="88" d="100"/>
        </p:scale>
        <p:origin x="88"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uch\Desktop\tsp\&#32479;&#35745;&#25991;&#26723;\&#26032;&#32479;&#3574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U\Desktop\tsp\&#32479;&#35745;&#25991;&#26723;\&#20013;&#26399;&#32479;&#3574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number of edges of different graphs</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v>de_edges</c:v>
          </c:tx>
          <c:spPr>
            <a:ln w="25400" cap="rnd">
              <a:noFill/>
              <a:round/>
            </a:ln>
            <a:effectLst/>
          </c:spPr>
          <c:marker>
            <c:symbol val="circle"/>
            <c:size val="5"/>
            <c:spPr>
              <a:solidFill>
                <a:srgbClr val="0070C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Sheet1!$D$2:$D$197</c:f>
              <c:numCache>
                <c:formatCode>General</c:formatCode>
                <c:ptCount val="196"/>
                <c:pt idx="0">
                  <c:v>9</c:v>
                </c:pt>
                <c:pt idx="1">
                  <c:v>11</c:v>
                </c:pt>
                <c:pt idx="2">
                  <c:v>13</c:v>
                </c:pt>
                <c:pt idx="3">
                  <c:v>17</c:v>
                </c:pt>
                <c:pt idx="4">
                  <c:v>18</c:v>
                </c:pt>
                <c:pt idx="5">
                  <c:v>21</c:v>
                </c:pt>
                <c:pt idx="6">
                  <c:v>22</c:v>
                </c:pt>
                <c:pt idx="7">
                  <c:v>26</c:v>
                </c:pt>
                <c:pt idx="8">
                  <c:v>29</c:v>
                </c:pt>
                <c:pt idx="9">
                  <c:v>33</c:v>
                </c:pt>
                <c:pt idx="10">
                  <c:v>33</c:v>
                </c:pt>
                <c:pt idx="11">
                  <c:v>38</c:v>
                </c:pt>
                <c:pt idx="12">
                  <c:v>42</c:v>
                </c:pt>
                <c:pt idx="13">
                  <c:v>44</c:v>
                </c:pt>
                <c:pt idx="14">
                  <c:v>45</c:v>
                </c:pt>
                <c:pt idx="15">
                  <c:v>50</c:v>
                </c:pt>
                <c:pt idx="16">
                  <c:v>53</c:v>
                </c:pt>
                <c:pt idx="17">
                  <c:v>55</c:v>
                </c:pt>
                <c:pt idx="18">
                  <c:v>60</c:v>
                </c:pt>
                <c:pt idx="19">
                  <c:v>61</c:v>
                </c:pt>
                <c:pt idx="20">
                  <c:v>65</c:v>
                </c:pt>
                <c:pt idx="21">
                  <c:v>67</c:v>
                </c:pt>
                <c:pt idx="22">
                  <c:v>69</c:v>
                </c:pt>
                <c:pt idx="23">
                  <c:v>70</c:v>
                </c:pt>
                <c:pt idx="24">
                  <c:v>77</c:v>
                </c:pt>
                <c:pt idx="25">
                  <c:v>79</c:v>
                </c:pt>
                <c:pt idx="26">
                  <c:v>81</c:v>
                </c:pt>
                <c:pt idx="27">
                  <c:v>81</c:v>
                </c:pt>
                <c:pt idx="28">
                  <c:v>88</c:v>
                </c:pt>
                <c:pt idx="29">
                  <c:v>91</c:v>
                </c:pt>
                <c:pt idx="30">
                  <c:v>94</c:v>
                </c:pt>
                <c:pt idx="31">
                  <c:v>96</c:v>
                </c:pt>
                <c:pt idx="32">
                  <c:v>97</c:v>
                </c:pt>
                <c:pt idx="33">
                  <c:v>103</c:v>
                </c:pt>
                <c:pt idx="34">
                  <c:v>107</c:v>
                </c:pt>
                <c:pt idx="35">
                  <c:v>106</c:v>
                </c:pt>
                <c:pt idx="36">
                  <c:v>111</c:v>
                </c:pt>
                <c:pt idx="37">
                  <c:v>110</c:v>
                </c:pt>
                <c:pt idx="38">
                  <c:v>117</c:v>
                </c:pt>
                <c:pt idx="39">
                  <c:v>119</c:v>
                </c:pt>
                <c:pt idx="40">
                  <c:v>122</c:v>
                </c:pt>
                <c:pt idx="41">
                  <c:v>124</c:v>
                </c:pt>
                <c:pt idx="42">
                  <c:v>127</c:v>
                </c:pt>
                <c:pt idx="43">
                  <c:v>133</c:v>
                </c:pt>
                <c:pt idx="44">
                  <c:v>133</c:v>
                </c:pt>
                <c:pt idx="45">
                  <c:v>135</c:v>
                </c:pt>
                <c:pt idx="46">
                  <c:v>139</c:v>
                </c:pt>
                <c:pt idx="47">
                  <c:v>146</c:v>
                </c:pt>
                <c:pt idx="48">
                  <c:v>146</c:v>
                </c:pt>
                <c:pt idx="49">
                  <c:v>149</c:v>
                </c:pt>
                <c:pt idx="50">
                  <c:v>148</c:v>
                </c:pt>
                <c:pt idx="51">
                  <c:v>155</c:v>
                </c:pt>
                <c:pt idx="52">
                  <c:v>158</c:v>
                </c:pt>
                <c:pt idx="53">
                  <c:v>160</c:v>
                </c:pt>
                <c:pt idx="54">
                  <c:v>163</c:v>
                </c:pt>
                <c:pt idx="55">
                  <c:v>166</c:v>
                </c:pt>
                <c:pt idx="56">
                  <c:v>172</c:v>
                </c:pt>
                <c:pt idx="57">
                  <c:v>168</c:v>
                </c:pt>
                <c:pt idx="58">
                  <c:v>178</c:v>
                </c:pt>
                <c:pt idx="59">
                  <c:v>179</c:v>
                </c:pt>
                <c:pt idx="60">
                  <c:v>183</c:v>
                </c:pt>
                <c:pt idx="61">
                  <c:v>181</c:v>
                </c:pt>
                <c:pt idx="62">
                  <c:v>187</c:v>
                </c:pt>
                <c:pt idx="63">
                  <c:v>192</c:v>
                </c:pt>
                <c:pt idx="64">
                  <c:v>193</c:v>
                </c:pt>
                <c:pt idx="65">
                  <c:v>197</c:v>
                </c:pt>
                <c:pt idx="66">
                  <c:v>197</c:v>
                </c:pt>
                <c:pt idx="67">
                  <c:v>204</c:v>
                </c:pt>
                <c:pt idx="68">
                  <c:v>203</c:v>
                </c:pt>
                <c:pt idx="69">
                  <c:v>209</c:v>
                </c:pt>
                <c:pt idx="70">
                  <c:v>210</c:v>
                </c:pt>
                <c:pt idx="71">
                  <c:v>213</c:v>
                </c:pt>
                <c:pt idx="72">
                  <c:v>220</c:v>
                </c:pt>
                <c:pt idx="73">
                  <c:v>221</c:v>
                </c:pt>
                <c:pt idx="74">
                  <c:v>223</c:v>
                </c:pt>
                <c:pt idx="75">
                  <c:v>224</c:v>
                </c:pt>
                <c:pt idx="76">
                  <c:v>227</c:v>
                </c:pt>
                <c:pt idx="77">
                  <c:v>230</c:v>
                </c:pt>
                <c:pt idx="78">
                  <c:v>231</c:v>
                </c:pt>
                <c:pt idx="79">
                  <c:v>236</c:v>
                </c:pt>
                <c:pt idx="80">
                  <c:v>240</c:v>
                </c:pt>
                <c:pt idx="81">
                  <c:v>245</c:v>
                </c:pt>
                <c:pt idx="82">
                  <c:v>247</c:v>
                </c:pt>
                <c:pt idx="83">
                  <c:v>245</c:v>
                </c:pt>
                <c:pt idx="84">
                  <c:v>252</c:v>
                </c:pt>
                <c:pt idx="85">
                  <c:v>256</c:v>
                </c:pt>
                <c:pt idx="86">
                  <c:v>260</c:v>
                </c:pt>
                <c:pt idx="87">
                  <c:v>264</c:v>
                </c:pt>
                <c:pt idx="88">
                  <c:v>266</c:v>
                </c:pt>
                <c:pt idx="89">
                  <c:v>266</c:v>
                </c:pt>
                <c:pt idx="90">
                  <c:v>269</c:v>
                </c:pt>
                <c:pt idx="91">
                  <c:v>275</c:v>
                </c:pt>
                <c:pt idx="92">
                  <c:v>276</c:v>
                </c:pt>
                <c:pt idx="93">
                  <c:v>280</c:v>
                </c:pt>
                <c:pt idx="94">
                  <c:v>283</c:v>
                </c:pt>
                <c:pt idx="95">
                  <c:v>286</c:v>
                </c:pt>
                <c:pt idx="96">
                  <c:v>288</c:v>
                </c:pt>
                <c:pt idx="97">
                  <c:v>290</c:v>
                </c:pt>
                <c:pt idx="98">
                  <c:v>293</c:v>
                </c:pt>
                <c:pt idx="99">
                  <c:v>300</c:v>
                </c:pt>
                <c:pt idx="100">
                  <c:v>301</c:v>
                </c:pt>
                <c:pt idx="101">
                  <c:v>299</c:v>
                </c:pt>
                <c:pt idx="102">
                  <c:v>306</c:v>
                </c:pt>
                <c:pt idx="103">
                  <c:v>312</c:v>
                </c:pt>
                <c:pt idx="104">
                  <c:v>312</c:v>
                </c:pt>
                <c:pt idx="105">
                  <c:v>316</c:v>
                </c:pt>
                <c:pt idx="106">
                  <c:v>318</c:v>
                </c:pt>
                <c:pt idx="107">
                  <c:v>321</c:v>
                </c:pt>
                <c:pt idx="108">
                  <c:v>324</c:v>
                </c:pt>
                <c:pt idx="109">
                  <c:v>327</c:v>
                </c:pt>
                <c:pt idx="110">
                  <c:v>326</c:v>
                </c:pt>
                <c:pt idx="111">
                  <c:v>333</c:v>
                </c:pt>
                <c:pt idx="112">
                  <c:v>336</c:v>
                </c:pt>
                <c:pt idx="113">
                  <c:v>339</c:v>
                </c:pt>
                <c:pt idx="114">
                  <c:v>342</c:v>
                </c:pt>
                <c:pt idx="115">
                  <c:v>346</c:v>
                </c:pt>
                <c:pt idx="116">
                  <c:v>347</c:v>
                </c:pt>
                <c:pt idx="117">
                  <c:v>353</c:v>
                </c:pt>
                <c:pt idx="118">
                  <c:v>354</c:v>
                </c:pt>
                <c:pt idx="119">
                  <c:v>356</c:v>
                </c:pt>
                <c:pt idx="120">
                  <c:v>356</c:v>
                </c:pt>
                <c:pt idx="121">
                  <c:v>364</c:v>
                </c:pt>
                <c:pt idx="122">
                  <c:v>365</c:v>
                </c:pt>
                <c:pt idx="123">
                  <c:v>365</c:v>
                </c:pt>
                <c:pt idx="124">
                  <c:v>375</c:v>
                </c:pt>
                <c:pt idx="125">
                  <c:v>377</c:v>
                </c:pt>
                <c:pt idx="126">
                  <c:v>377</c:v>
                </c:pt>
                <c:pt idx="127">
                  <c:v>382</c:v>
                </c:pt>
                <c:pt idx="128">
                  <c:v>387</c:v>
                </c:pt>
                <c:pt idx="129">
                  <c:v>385</c:v>
                </c:pt>
                <c:pt idx="130">
                  <c:v>391</c:v>
                </c:pt>
                <c:pt idx="131">
                  <c:v>394</c:v>
                </c:pt>
                <c:pt idx="132">
                  <c:v>393</c:v>
                </c:pt>
                <c:pt idx="133">
                  <c:v>395</c:v>
                </c:pt>
                <c:pt idx="134">
                  <c:v>399</c:v>
                </c:pt>
                <c:pt idx="135">
                  <c:v>406</c:v>
                </c:pt>
                <c:pt idx="136">
                  <c:v>405</c:v>
                </c:pt>
                <c:pt idx="137">
                  <c:v>412</c:v>
                </c:pt>
                <c:pt idx="138">
                  <c:v>413</c:v>
                </c:pt>
                <c:pt idx="139">
                  <c:v>415</c:v>
                </c:pt>
                <c:pt idx="140">
                  <c:v>419</c:v>
                </c:pt>
                <c:pt idx="141">
                  <c:v>418</c:v>
                </c:pt>
                <c:pt idx="142">
                  <c:v>421</c:v>
                </c:pt>
                <c:pt idx="143">
                  <c:v>427</c:v>
                </c:pt>
                <c:pt idx="144">
                  <c:v>432</c:v>
                </c:pt>
                <c:pt idx="145">
                  <c:v>434</c:v>
                </c:pt>
                <c:pt idx="146">
                  <c:v>435</c:v>
                </c:pt>
                <c:pt idx="147">
                  <c:v>443</c:v>
                </c:pt>
                <c:pt idx="148">
                  <c:v>442</c:v>
                </c:pt>
                <c:pt idx="149">
                  <c:v>446</c:v>
                </c:pt>
                <c:pt idx="150">
                  <c:v>449</c:v>
                </c:pt>
                <c:pt idx="151">
                  <c:v>450</c:v>
                </c:pt>
                <c:pt idx="152">
                  <c:v>455</c:v>
                </c:pt>
                <c:pt idx="153">
                  <c:v>459</c:v>
                </c:pt>
                <c:pt idx="154">
                  <c:v>462</c:v>
                </c:pt>
                <c:pt idx="155">
                  <c:v>464</c:v>
                </c:pt>
                <c:pt idx="156">
                  <c:v>460</c:v>
                </c:pt>
                <c:pt idx="157">
                  <c:v>470</c:v>
                </c:pt>
                <c:pt idx="158">
                  <c:v>473</c:v>
                </c:pt>
                <c:pt idx="159">
                  <c:v>474</c:v>
                </c:pt>
                <c:pt idx="160">
                  <c:v>477</c:v>
                </c:pt>
                <c:pt idx="161">
                  <c:v>481</c:v>
                </c:pt>
                <c:pt idx="162">
                  <c:v>488</c:v>
                </c:pt>
                <c:pt idx="163">
                  <c:v>486</c:v>
                </c:pt>
                <c:pt idx="164">
                  <c:v>493</c:v>
                </c:pt>
                <c:pt idx="165">
                  <c:v>490</c:v>
                </c:pt>
                <c:pt idx="166">
                  <c:v>496</c:v>
                </c:pt>
                <c:pt idx="167">
                  <c:v>501</c:v>
                </c:pt>
                <c:pt idx="168">
                  <c:v>500</c:v>
                </c:pt>
                <c:pt idx="169">
                  <c:v>505</c:v>
                </c:pt>
                <c:pt idx="170">
                  <c:v>508</c:v>
                </c:pt>
                <c:pt idx="171">
                  <c:v>513</c:v>
                </c:pt>
                <c:pt idx="172">
                  <c:v>515</c:v>
                </c:pt>
                <c:pt idx="173">
                  <c:v>516</c:v>
                </c:pt>
                <c:pt idx="174">
                  <c:v>515</c:v>
                </c:pt>
                <c:pt idx="175">
                  <c:v>523</c:v>
                </c:pt>
                <c:pt idx="176">
                  <c:v>526</c:v>
                </c:pt>
                <c:pt idx="177">
                  <c:v>526</c:v>
                </c:pt>
                <c:pt idx="178">
                  <c:v>531</c:v>
                </c:pt>
                <c:pt idx="179">
                  <c:v>537</c:v>
                </c:pt>
                <c:pt idx="180">
                  <c:v>539</c:v>
                </c:pt>
                <c:pt idx="181">
                  <c:v>541</c:v>
                </c:pt>
                <c:pt idx="182">
                  <c:v>544</c:v>
                </c:pt>
                <c:pt idx="183">
                  <c:v>547</c:v>
                </c:pt>
                <c:pt idx="184">
                  <c:v>553</c:v>
                </c:pt>
                <c:pt idx="185">
                  <c:v>551</c:v>
                </c:pt>
                <c:pt idx="186">
                  <c:v>556</c:v>
                </c:pt>
                <c:pt idx="187">
                  <c:v>560</c:v>
                </c:pt>
                <c:pt idx="188">
                  <c:v>563</c:v>
                </c:pt>
                <c:pt idx="189">
                  <c:v>566</c:v>
                </c:pt>
                <c:pt idx="190">
                  <c:v>568</c:v>
                </c:pt>
                <c:pt idx="191">
                  <c:v>569</c:v>
                </c:pt>
                <c:pt idx="192">
                  <c:v>577</c:v>
                </c:pt>
                <c:pt idx="193">
                  <c:v>576</c:v>
                </c:pt>
                <c:pt idx="194">
                  <c:v>580</c:v>
                </c:pt>
                <c:pt idx="195">
                  <c:v>580</c:v>
                </c:pt>
              </c:numCache>
            </c:numRef>
          </c:yVal>
          <c:smooth val="0"/>
          <c:extLst>
            <c:ext xmlns:c16="http://schemas.microsoft.com/office/drawing/2014/chart" uri="{C3380CC4-5D6E-409C-BE32-E72D297353CC}">
              <c16:uniqueId val="{00000000-B1E8-40EC-AE46-25DFA9E757C7}"/>
            </c:ext>
          </c:extLst>
        </c:ser>
        <c:ser>
          <c:idx val="1"/>
          <c:order val="1"/>
          <c:tx>
            <c:v>seg_edges</c:v>
          </c:tx>
          <c:spPr>
            <a:ln w="25400" cap="rnd">
              <a:noFill/>
              <a:round/>
            </a:ln>
            <a:effectLst/>
          </c:spPr>
          <c:marker>
            <c:symbol val="circle"/>
            <c:size val="5"/>
            <c:spPr>
              <a:solidFill>
                <a:schemeClr val="accent2"/>
              </a:solidFill>
              <a:ln w="9525">
                <a:solidFill>
                  <a:schemeClr val="accent2"/>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Sheet1!$E$2:$E$197</c:f>
              <c:numCache>
                <c:formatCode>General</c:formatCode>
                <c:ptCount val="196"/>
                <c:pt idx="0">
                  <c:v>10</c:v>
                </c:pt>
                <c:pt idx="1">
                  <c:v>15</c:v>
                </c:pt>
                <c:pt idx="2">
                  <c:v>21</c:v>
                </c:pt>
                <c:pt idx="3">
                  <c:v>28</c:v>
                </c:pt>
                <c:pt idx="4">
                  <c:v>36</c:v>
                </c:pt>
                <c:pt idx="5">
                  <c:v>45</c:v>
                </c:pt>
                <c:pt idx="6">
                  <c:v>50</c:v>
                </c:pt>
                <c:pt idx="7">
                  <c:v>60</c:v>
                </c:pt>
                <c:pt idx="8">
                  <c:v>72</c:v>
                </c:pt>
                <c:pt idx="9">
                  <c:v>83</c:v>
                </c:pt>
                <c:pt idx="10">
                  <c:v>93</c:v>
                </c:pt>
                <c:pt idx="11">
                  <c:v>99</c:v>
                </c:pt>
                <c:pt idx="12">
                  <c:v>118</c:v>
                </c:pt>
                <c:pt idx="13">
                  <c:v>126</c:v>
                </c:pt>
                <c:pt idx="14">
                  <c:v>129</c:v>
                </c:pt>
                <c:pt idx="15">
                  <c:v>143</c:v>
                </c:pt>
                <c:pt idx="16">
                  <c:v>159</c:v>
                </c:pt>
                <c:pt idx="17">
                  <c:v>165</c:v>
                </c:pt>
                <c:pt idx="18">
                  <c:v>180</c:v>
                </c:pt>
                <c:pt idx="19">
                  <c:v>192</c:v>
                </c:pt>
                <c:pt idx="20">
                  <c:v>206</c:v>
                </c:pt>
                <c:pt idx="21">
                  <c:v>217</c:v>
                </c:pt>
                <c:pt idx="22">
                  <c:v>218</c:v>
                </c:pt>
                <c:pt idx="23">
                  <c:v>221</c:v>
                </c:pt>
                <c:pt idx="24">
                  <c:v>266</c:v>
                </c:pt>
                <c:pt idx="25">
                  <c:v>262</c:v>
                </c:pt>
                <c:pt idx="26">
                  <c:v>263</c:v>
                </c:pt>
                <c:pt idx="27">
                  <c:v>267</c:v>
                </c:pt>
                <c:pt idx="28">
                  <c:v>296</c:v>
                </c:pt>
                <c:pt idx="29">
                  <c:v>306</c:v>
                </c:pt>
                <c:pt idx="30">
                  <c:v>308</c:v>
                </c:pt>
                <c:pt idx="31">
                  <c:v>335</c:v>
                </c:pt>
                <c:pt idx="32">
                  <c:v>326</c:v>
                </c:pt>
                <c:pt idx="33">
                  <c:v>375</c:v>
                </c:pt>
                <c:pt idx="34">
                  <c:v>379</c:v>
                </c:pt>
                <c:pt idx="35">
                  <c:v>365</c:v>
                </c:pt>
                <c:pt idx="36">
                  <c:v>384</c:v>
                </c:pt>
                <c:pt idx="37">
                  <c:v>384</c:v>
                </c:pt>
                <c:pt idx="38">
                  <c:v>407</c:v>
                </c:pt>
                <c:pt idx="39">
                  <c:v>418</c:v>
                </c:pt>
                <c:pt idx="40">
                  <c:v>434</c:v>
                </c:pt>
                <c:pt idx="41">
                  <c:v>439</c:v>
                </c:pt>
                <c:pt idx="42">
                  <c:v>453</c:v>
                </c:pt>
                <c:pt idx="43">
                  <c:v>484</c:v>
                </c:pt>
                <c:pt idx="44">
                  <c:v>496</c:v>
                </c:pt>
                <c:pt idx="45">
                  <c:v>495</c:v>
                </c:pt>
                <c:pt idx="46">
                  <c:v>493</c:v>
                </c:pt>
                <c:pt idx="47">
                  <c:v>537</c:v>
                </c:pt>
                <c:pt idx="48">
                  <c:v>524</c:v>
                </c:pt>
                <c:pt idx="49">
                  <c:v>542</c:v>
                </c:pt>
                <c:pt idx="50">
                  <c:v>539</c:v>
                </c:pt>
                <c:pt idx="51">
                  <c:v>562</c:v>
                </c:pt>
                <c:pt idx="52">
                  <c:v>592</c:v>
                </c:pt>
                <c:pt idx="53">
                  <c:v>590</c:v>
                </c:pt>
                <c:pt idx="54">
                  <c:v>601</c:v>
                </c:pt>
                <c:pt idx="55">
                  <c:v>621</c:v>
                </c:pt>
                <c:pt idx="56">
                  <c:v>653</c:v>
                </c:pt>
                <c:pt idx="57">
                  <c:v>616</c:v>
                </c:pt>
                <c:pt idx="58">
                  <c:v>657</c:v>
                </c:pt>
                <c:pt idx="59">
                  <c:v>688</c:v>
                </c:pt>
                <c:pt idx="60">
                  <c:v>677</c:v>
                </c:pt>
                <c:pt idx="61">
                  <c:v>680</c:v>
                </c:pt>
                <c:pt idx="62">
                  <c:v>711</c:v>
                </c:pt>
                <c:pt idx="63">
                  <c:v>726</c:v>
                </c:pt>
                <c:pt idx="64">
                  <c:v>733</c:v>
                </c:pt>
                <c:pt idx="65">
                  <c:v>760</c:v>
                </c:pt>
                <c:pt idx="66">
                  <c:v>737</c:v>
                </c:pt>
                <c:pt idx="67">
                  <c:v>771</c:v>
                </c:pt>
                <c:pt idx="68">
                  <c:v>766</c:v>
                </c:pt>
                <c:pt idx="69">
                  <c:v>801</c:v>
                </c:pt>
                <c:pt idx="70">
                  <c:v>802</c:v>
                </c:pt>
                <c:pt idx="71">
                  <c:v>800</c:v>
                </c:pt>
                <c:pt idx="72">
                  <c:v>863</c:v>
                </c:pt>
                <c:pt idx="73">
                  <c:v>858</c:v>
                </c:pt>
                <c:pt idx="74">
                  <c:v>871</c:v>
                </c:pt>
                <c:pt idx="75">
                  <c:v>844</c:v>
                </c:pt>
                <c:pt idx="76">
                  <c:v>877</c:v>
                </c:pt>
                <c:pt idx="77">
                  <c:v>889</c:v>
                </c:pt>
                <c:pt idx="78">
                  <c:v>905</c:v>
                </c:pt>
                <c:pt idx="79">
                  <c:v>916</c:v>
                </c:pt>
                <c:pt idx="80">
                  <c:v>929</c:v>
                </c:pt>
                <c:pt idx="81">
                  <c:v>955</c:v>
                </c:pt>
                <c:pt idx="82">
                  <c:v>963</c:v>
                </c:pt>
                <c:pt idx="83">
                  <c:v>926</c:v>
                </c:pt>
                <c:pt idx="84">
                  <c:v>972</c:v>
                </c:pt>
                <c:pt idx="85">
                  <c:v>990</c:v>
                </c:pt>
                <c:pt idx="86">
                  <c:v>1040</c:v>
                </c:pt>
                <c:pt idx="87">
                  <c:v>1025</c:v>
                </c:pt>
                <c:pt idx="88">
                  <c:v>1030</c:v>
                </c:pt>
                <c:pt idx="89">
                  <c:v>1021</c:v>
                </c:pt>
                <c:pt idx="90">
                  <c:v>1051</c:v>
                </c:pt>
                <c:pt idx="91">
                  <c:v>1087</c:v>
                </c:pt>
                <c:pt idx="92">
                  <c:v>1088</c:v>
                </c:pt>
                <c:pt idx="93">
                  <c:v>1112</c:v>
                </c:pt>
                <c:pt idx="94">
                  <c:v>1123</c:v>
                </c:pt>
                <c:pt idx="95">
                  <c:v>1143</c:v>
                </c:pt>
                <c:pt idx="96">
                  <c:v>1138</c:v>
                </c:pt>
                <c:pt idx="97">
                  <c:v>1137</c:v>
                </c:pt>
                <c:pt idx="98">
                  <c:v>1129</c:v>
                </c:pt>
                <c:pt idx="99">
                  <c:v>1159</c:v>
                </c:pt>
                <c:pt idx="100">
                  <c:v>1209</c:v>
                </c:pt>
                <c:pt idx="101">
                  <c:v>1171</c:v>
                </c:pt>
                <c:pt idx="102">
                  <c:v>1228</c:v>
                </c:pt>
                <c:pt idx="103">
                  <c:v>1240</c:v>
                </c:pt>
                <c:pt idx="104">
                  <c:v>1248</c:v>
                </c:pt>
                <c:pt idx="105">
                  <c:v>1276</c:v>
                </c:pt>
                <c:pt idx="106">
                  <c:v>1255</c:v>
                </c:pt>
                <c:pt idx="107">
                  <c:v>1299</c:v>
                </c:pt>
                <c:pt idx="108">
                  <c:v>1313</c:v>
                </c:pt>
                <c:pt idx="109">
                  <c:v>1304</c:v>
                </c:pt>
                <c:pt idx="110">
                  <c:v>1310</c:v>
                </c:pt>
                <c:pt idx="111">
                  <c:v>1323</c:v>
                </c:pt>
                <c:pt idx="112">
                  <c:v>1359</c:v>
                </c:pt>
                <c:pt idx="113">
                  <c:v>1351</c:v>
                </c:pt>
                <c:pt idx="114">
                  <c:v>1333</c:v>
                </c:pt>
                <c:pt idx="115">
                  <c:v>1397</c:v>
                </c:pt>
                <c:pt idx="116">
                  <c:v>1385</c:v>
                </c:pt>
                <c:pt idx="117">
                  <c:v>1417</c:v>
                </c:pt>
                <c:pt idx="118">
                  <c:v>1418</c:v>
                </c:pt>
                <c:pt idx="119">
                  <c:v>1429</c:v>
                </c:pt>
                <c:pt idx="120">
                  <c:v>1402</c:v>
                </c:pt>
                <c:pt idx="121">
                  <c:v>1462</c:v>
                </c:pt>
                <c:pt idx="122">
                  <c:v>1447</c:v>
                </c:pt>
                <c:pt idx="123">
                  <c:v>1451</c:v>
                </c:pt>
                <c:pt idx="124">
                  <c:v>1511</c:v>
                </c:pt>
                <c:pt idx="125">
                  <c:v>1496</c:v>
                </c:pt>
                <c:pt idx="126">
                  <c:v>1537</c:v>
                </c:pt>
                <c:pt idx="127">
                  <c:v>1541</c:v>
                </c:pt>
                <c:pt idx="128">
                  <c:v>1586</c:v>
                </c:pt>
                <c:pt idx="129">
                  <c:v>1544</c:v>
                </c:pt>
                <c:pt idx="130">
                  <c:v>1574</c:v>
                </c:pt>
                <c:pt idx="131">
                  <c:v>1623</c:v>
                </c:pt>
                <c:pt idx="132">
                  <c:v>1572</c:v>
                </c:pt>
                <c:pt idx="133">
                  <c:v>1586</c:v>
                </c:pt>
                <c:pt idx="134">
                  <c:v>1605</c:v>
                </c:pt>
                <c:pt idx="135">
                  <c:v>1649</c:v>
                </c:pt>
                <c:pt idx="136">
                  <c:v>1618</c:v>
                </c:pt>
                <c:pt idx="137">
                  <c:v>1701</c:v>
                </c:pt>
                <c:pt idx="138">
                  <c:v>1659</c:v>
                </c:pt>
                <c:pt idx="139">
                  <c:v>1666</c:v>
                </c:pt>
                <c:pt idx="140">
                  <c:v>1687</c:v>
                </c:pt>
                <c:pt idx="141">
                  <c:v>1677</c:v>
                </c:pt>
                <c:pt idx="142">
                  <c:v>1672</c:v>
                </c:pt>
                <c:pt idx="143">
                  <c:v>1723</c:v>
                </c:pt>
                <c:pt idx="144">
                  <c:v>1730</c:v>
                </c:pt>
                <c:pt idx="145">
                  <c:v>1783</c:v>
                </c:pt>
                <c:pt idx="146">
                  <c:v>1747</c:v>
                </c:pt>
                <c:pt idx="147">
                  <c:v>1790</c:v>
                </c:pt>
                <c:pt idx="148">
                  <c:v>1779</c:v>
                </c:pt>
                <c:pt idx="149">
                  <c:v>1826</c:v>
                </c:pt>
                <c:pt idx="150">
                  <c:v>1842</c:v>
                </c:pt>
                <c:pt idx="151">
                  <c:v>1832</c:v>
                </c:pt>
                <c:pt idx="152">
                  <c:v>1841</c:v>
                </c:pt>
                <c:pt idx="153">
                  <c:v>1888</c:v>
                </c:pt>
                <c:pt idx="154">
                  <c:v>1871</c:v>
                </c:pt>
                <c:pt idx="155">
                  <c:v>1891</c:v>
                </c:pt>
                <c:pt idx="156">
                  <c:v>1849</c:v>
                </c:pt>
                <c:pt idx="157">
                  <c:v>1916</c:v>
                </c:pt>
                <c:pt idx="158">
                  <c:v>1932</c:v>
                </c:pt>
                <c:pt idx="159">
                  <c:v>1930</c:v>
                </c:pt>
                <c:pt idx="160">
                  <c:v>1918</c:v>
                </c:pt>
                <c:pt idx="161">
                  <c:v>1982</c:v>
                </c:pt>
                <c:pt idx="162">
                  <c:v>2026</c:v>
                </c:pt>
                <c:pt idx="163">
                  <c:v>2005</c:v>
                </c:pt>
                <c:pt idx="164">
                  <c:v>2034</c:v>
                </c:pt>
                <c:pt idx="165">
                  <c:v>1994</c:v>
                </c:pt>
                <c:pt idx="166">
                  <c:v>2013</c:v>
                </c:pt>
                <c:pt idx="167">
                  <c:v>2046</c:v>
                </c:pt>
                <c:pt idx="168">
                  <c:v>2012</c:v>
                </c:pt>
                <c:pt idx="169">
                  <c:v>2031</c:v>
                </c:pt>
                <c:pt idx="170">
                  <c:v>2076</c:v>
                </c:pt>
                <c:pt idx="171">
                  <c:v>2103</c:v>
                </c:pt>
                <c:pt idx="172">
                  <c:v>2125</c:v>
                </c:pt>
                <c:pt idx="173">
                  <c:v>2082</c:v>
                </c:pt>
                <c:pt idx="174">
                  <c:v>2100</c:v>
                </c:pt>
                <c:pt idx="175">
                  <c:v>2148</c:v>
                </c:pt>
                <c:pt idx="176">
                  <c:v>2147</c:v>
                </c:pt>
                <c:pt idx="177">
                  <c:v>2174</c:v>
                </c:pt>
                <c:pt idx="178">
                  <c:v>2147</c:v>
                </c:pt>
                <c:pt idx="179">
                  <c:v>2208</c:v>
                </c:pt>
                <c:pt idx="180">
                  <c:v>2257</c:v>
                </c:pt>
                <c:pt idx="181">
                  <c:v>2197</c:v>
                </c:pt>
                <c:pt idx="182">
                  <c:v>2227</c:v>
                </c:pt>
                <c:pt idx="183">
                  <c:v>2234</c:v>
                </c:pt>
                <c:pt idx="184">
                  <c:v>2301</c:v>
                </c:pt>
                <c:pt idx="185">
                  <c:v>2284</c:v>
                </c:pt>
                <c:pt idx="186">
                  <c:v>2264</c:v>
                </c:pt>
                <c:pt idx="187">
                  <c:v>2280</c:v>
                </c:pt>
                <c:pt idx="188">
                  <c:v>2336</c:v>
                </c:pt>
                <c:pt idx="189">
                  <c:v>2321</c:v>
                </c:pt>
                <c:pt idx="190">
                  <c:v>2355</c:v>
                </c:pt>
                <c:pt idx="191">
                  <c:v>2348</c:v>
                </c:pt>
                <c:pt idx="192">
                  <c:v>2388</c:v>
                </c:pt>
                <c:pt idx="193">
                  <c:v>2356</c:v>
                </c:pt>
                <c:pt idx="194">
                  <c:v>2398</c:v>
                </c:pt>
                <c:pt idx="195">
                  <c:v>2394</c:v>
                </c:pt>
              </c:numCache>
            </c:numRef>
          </c:yVal>
          <c:smooth val="0"/>
          <c:extLst>
            <c:ext xmlns:c16="http://schemas.microsoft.com/office/drawing/2014/chart" uri="{C3380CC4-5D6E-409C-BE32-E72D297353CC}">
              <c16:uniqueId val="{00000001-B1E8-40EC-AE46-25DFA9E757C7}"/>
            </c:ext>
          </c:extLst>
        </c:ser>
        <c:ser>
          <c:idx val="2"/>
          <c:order val="2"/>
          <c:tx>
            <c:v>nei_edges</c:v>
          </c:tx>
          <c:spPr>
            <a:ln w="19050" cap="rnd">
              <a:noFill/>
              <a:round/>
            </a:ln>
            <a:effectLst/>
          </c:spPr>
          <c:marker>
            <c:symbol val="circle"/>
            <c:size val="5"/>
            <c:spPr>
              <a:solidFill>
                <a:schemeClr val="accent6"/>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Sheet1!$F$2:$F$197</c:f>
              <c:numCache>
                <c:formatCode>General</c:formatCode>
                <c:ptCount val="196"/>
                <c:pt idx="0">
                  <c:v>10</c:v>
                </c:pt>
                <c:pt idx="1">
                  <c:v>15</c:v>
                </c:pt>
                <c:pt idx="2">
                  <c:v>21</c:v>
                </c:pt>
                <c:pt idx="3">
                  <c:v>28</c:v>
                </c:pt>
                <c:pt idx="4">
                  <c:v>36</c:v>
                </c:pt>
                <c:pt idx="5">
                  <c:v>45</c:v>
                </c:pt>
                <c:pt idx="6">
                  <c:v>54</c:v>
                </c:pt>
                <c:pt idx="7">
                  <c:v>66</c:v>
                </c:pt>
                <c:pt idx="8">
                  <c:v>77</c:v>
                </c:pt>
                <c:pt idx="9">
                  <c:v>91</c:v>
                </c:pt>
                <c:pt idx="10">
                  <c:v>99</c:v>
                </c:pt>
                <c:pt idx="11">
                  <c:v>118</c:v>
                </c:pt>
                <c:pt idx="12">
                  <c:v>135</c:v>
                </c:pt>
                <c:pt idx="13">
                  <c:v>147</c:v>
                </c:pt>
                <c:pt idx="14">
                  <c:v>161</c:v>
                </c:pt>
                <c:pt idx="15">
                  <c:v>186</c:v>
                </c:pt>
                <c:pt idx="16">
                  <c:v>194</c:v>
                </c:pt>
                <c:pt idx="17">
                  <c:v>222</c:v>
                </c:pt>
                <c:pt idx="18">
                  <c:v>238</c:v>
                </c:pt>
                <c:pt idx="19">
                  <c:v>244</c:v>
                </c:pt>
                <c:pt idx="20">
                  <c:v>286</c:v>
                </c:pt>
                <c:pt idx="21">
                  <c:v>271</c:v>
                </c:pt>
                <c:pt idx="22">
                  <c:v>292</c:v>
                </c:pt>
                <c:pt idx="23">
                  <c:v>282</c:v>
                </c:pt>
                <c:pt idx="24">
                  <c:v>342</c:v>
                </c:pt>
                <c:pt idx="25">
                  <c:v>366</c:v>
                </c:pt>
                <c:pt idx="26">
                  <c:v>367</c:v>
                </c:pt>
                <c:pt idx="27">
                  <c:v>348</c:v>
                </c:pt>
                <c:pt idx="28">
                  <c:v>427</c:v>
                </c:pt>
                <c:pt idx="29">
                  <c:v>425</c:v>
                </c:pt>
                <c:pt idx="30">
                  <c:v>436</c:v>
                </c:pt>
                <c:pt idx="31">
                  <c:v>475</c:v>
                </c:pt>
                <c:pt idx="32">
                  <c:v>467</c:v>
                </c:pt>
                <c:pt idx="33">
                  <c:v>495</c:v>
                </c:pt>
                <c:pt idx="34">
                  <c:v>536</c:v>
                </c:pt>
                <c:pt idx="35">
                  <c:v>523</c:v>
                </c:pt>
                <c:pt idx="36">
                  <c:v>541</c:v>
                </c:pt>
                <c:pt idx="37">
                  <c:v>525</c:v>
                </c:pt>
                <c:pt idx="38">
                  <c:v>598</c:v>
                </c:pt>
                <c:pt idx="39">
                  <c:v>585</c:v>
                </c:pt>
                <c:pt idx="40">
                  <c:v>581</c:v>
                </c:pt>
                <c:pt idx="41">
                  <c:v>627</c:v>
                </c:pt>
                <c:pt idx="42">
                  <c:v>652</c:v>
                </c:pt>
                <c:pt idx="43">
                  <c:v>743</c:v>
                </c:pt>
                <c:pt idx="44">
                  <c:v>681</c:v>
                </c:pt>
                <c:pt idx="45">
                  <c:v>685</c:v>
                </c:pt>
                <c:pt idx="46">
                  <c:v>735</c:v>
                </c:pt>
                <c:pt idx="47">
                  <c:v>813</c:v>
                </c:pt>
                <c:pt idx="48">
                  <c:v>794</c:v>
                </c:pt>
                <c:pt idx="49">
                  <c:v>825</c:v>
                </c:pt>
                <c:pt idx="50">
                  <c:v>774</c:v>
                </c:pt>
                <c:pt idx="51">
                  <c:v>832</c:v>
                </c:pt>
                <c:pt idx="52">
                  <c:v>845</c:v>
                </c:pt>
                <c:pt idx="53">
                  <c:v>839</c:v>
                </c:pt>
                <c:pt idx="54">
                  <c:v>870</c:v>
                </c:pt>
                <c:pt idx="55">
                  <c:v>878</c:v>
                </c:pt>
                <c:pt idx="56">
                  <c:v>988</c:v>
                </c:pt>
                <c:pt idx="57">
                  <c:v>953</c:v>
                </c:pt>
                <c:pt idx="58">
                  <c:v>1033</c:v>
                </c:pt>
                <c:pt idx="59">
                  <c:v>992</c:v>
                </c:pt>
                <c:pt idx="60">
                  <c:v>1068</c:v>
                </c:pt>
                <c:pt idx="61">
                  <c:v>971</c:v>
                </c:pt>
                <c:pt idx="62">
                  <c:v>1064</c:v>
                </c:pt>
                <c:pt idx="63">
                  <c:v>1101</c:v>
                </c:pt>
                <c:pt idx="64">
                  <c:v>1099</c:v>
                </c:pt>
                <c:pt idx="65">
                  <c:v>1126</c:v>
                </c:pt>
                <c:pt idx="66">
                  <c:v>1101</c:v>
                </c:pt>
                <c:pt idx="67">
                  <c:v>1180</c:v>
                </c:pt>
                <c:pt idx="68">
                  <c:v>1126</c:v>
                </c:pt>
                <c:pt idx="69">
                  <c:v>1189</c:v>
                </c:pt>
                <c:pt idx="70">
                  <c:v>1259</c:v>
                </c:pt>
                <c:pt idx="71">
                  <c:v>1211</c:v>
                </c:pt>
                <c:pt idx="72">
                  <c:v>1308</c:v>
                </c:pt>
                <c:pt idx="73">
                  <c:v>1282</c:v>
                </c:pt>
                <c:pt idx="74">
                  <c:v>1285</c:v>
                </c:pt>
                <c:pt idx="75">
                  <c:v>1258</c:v>
                </c:pt>
                <c:pt idx="76">
                  <c:v>1307</c:v>
                </c:pt>
                <c:pt idx="77">
                  <c:v>1299</c:v>
                </c:pt>
                <c:pt idx="78">
                  <c:v>1281</c:v>
                </c:pt>
                <c:pt idx="79">
                  <c:v>1336</c:v>
                </c:pt>
                <c:pt idx="80">
                  <c:v>1414</c:v>
                </c:pt>
                <c:pt idx="81">
                  <c:v>1476</c:v>
                </c:pt>
                <c:pt idx="82">
                  <c:v>1465</c:v>
                </c:pt>
                <c:pt idx="83">
                  <c:v>1412</c:v>
                </c:pt>
                <c:pt idx="84">
                  <c:v>1440</c:v>
                </c:pt>
                <c:pt idx="85">
                  <c:v>1505</c:v>
                </c:pt>
                <c:pt idx="86">
                  <c:v>1557</c:v>
                </c:pt>
                <c:pt idx="87">
                  <c:v>1660</c:v>
                </c:pt>
                <c:pt idx="88">
                  <c:v>1612</c:v>
                </c:pt>
                <c:pt idx="89">
                  <c:v>1555</c:v>
                </c:pt>
                <c:pt idx="90">
                  <c:v>1610</c:v>
                </c:pt>
                <c:pt idx="91">
                  <c:v>1638</c:v>
                </c:pt>
                <c:pt idx="92">
                  <c:v>1668</c:v>
                </c:pt>
                <c:pt idx="93">
                  <c:v>1697</c:v>
                </c:pt>
                <c:pt idx="94">
                  <c:v>1658</c:v>
                </c:pt>
                <c:pt idx="95">
                  <c:v>1750</c:v>
                </c:pt>
                <c:pt idx="96">
                  <c:v>1783</c:v>
                </c:pt>
                <c:pt idx="97">
                  <c:v>1742</c:v>
                </c:pt>
                <c:pt idx="98">
                  <c:v>1770</c:v>
                </c:pt>
                <c:pt idx="99">
                  <c:v>1927</c:v>
                </c:pt>
                <c:pt idx="100">
                  <c:v>1876</c:v>
                </c:pt>
                <c:pt idx="101">
                  <c:v>1705</c:v>
                </c:pt>
                <c:pt idx="102">
                  <c:v>1856</c:v>
                </c:pt>
                <c:pt idx="103">
                  <c:v>1978</c:v>
                </c:pt>
                <c:pt idx="104">
                  <c:v>1876</c:v>
                </c:pt>
                <c:pt idx="105">
                  <c:v>1948</c:v>
                </c:pt>
                <c:pt idx="106">
                  <c:v>2027</c:v>
                </c:pt>
                <c:pt idx="107">
                  <c:v>1962</c:v>
                </c:pt>
                <c:pt idx="108">
                  <c:v>1971</c:v>
                </c:pt>
                <c:pt idx="109">
                  <c:v>1989</c:v>
                </c:pt>
                <c:pt idx="110">
                  <c:v>1969</c:v>
                </c:pt>
                <c:pt idx="111">
                  <c:v>2046</c:v>
                </c:pt>
                <c:pt idx="112">
                  <c:v>2030</c:v>
                </c:pt>
                <c:pt idx="113">
                  <c:v>2176</c:v>
                </c:pt>
                <c:pt idx="114">
                  <c:v>2122</c:v>
                </c:pt>
                <c:pt idx="115">
                  <c:v>2151</c:v>
                </c:pt>
                <c:pt idx="116">
                  <c:v>2111</c:v>
                </c:pt>
                <c:pt idx="117">
                  <c:v>2162</c:v>
                </c:pt>
                <c:pt idx="118">
                  <c:v>2172</c:v>
                </c:pt>
                <c:pt idx="119">
                  <c:v>2198</c:v>
                </c:pt>
                <c:pt idx="120">
                  <c:v>2184</c:v>
                </c:pt>
                <c:pt idx="121">
                  <c:v>2274</c:v>
                </c:pt>
                <c:pt idx="122">
                  <c:v>2409</c:v>
                </c:pt>
                <c:pt idx="123">
                  <c:v>2169</c:v>
                </c:pt>
                <c:pt idx="124">
                  <c:v>2512</c:v>
                </c:pt>
                <c:pt idx="125">
                  <c:v>2526</c:v>
                </c:pt>
                <c:pt idx="126">
                  <c:v>2374</c:v>
                </c:pt>
                <c:pt idx="127">
                  <c:v>2465</c:v>
                </c:pt>
                <c:pt idx="128">
                  <c:v>2461</c:v>
                </c:pt>
                <c:pt idx="129">
                  <c:v>2488</c:v>
                </c:pt>
                <c:pt idx="130">
                  <c:v>2500</c:v>
                </c:pt>
                <c:pt idx="131">
                  <c:v>2452</c:v>
                </c:pt>
                <c:pt idx="132">
                  <c:v>2422</c:v>
                </c:pt>
                <c:pt idx="133">
                  <c:v>2407</c:v>
                </c:pt>
                <c:pt idx="134">
                  <c:v>2440</c:v>
                </c:pt>
                <c:pt idx="135">
                  <c:v>2536</c:v>
                </c:pt>
                <c:pt idx="136">
                  <c:v>2469</c:v>
                </c:pt>
                <c:pt idx="137">
                  <c:v>2587</c:v>
                </c:pt>
                <c:pt idx="138">
                  <c:v>2683</c:v>
                </c:pt>
                <c:pt idx="139">
                  <c:v>2619</c:v>
                </c:pt>
                <c:pt idx="140">
                  <c:v>2707</c:v>
                </c:pt>
                <c:pt idx="141">
                  <c:v>2593</c:v>
                </c:pt>
                <c:pt idx="142">
                  <c:v>2648</c:v>
                </c:pt>
                <c:pt idx="143">
                  <c:v>2694</c:v>
                </c:pt>
                <c:pt idx="144">
                  <c:v>2874</c:v>
                </c:pt>
                <c:pt idx="145">
                  <c:v>2691</c:v>
                </c:pt>
                <c:pt idx="146">
                  <c:v>2721</c:v>
                </c:pt>
                <c:pt idx="147">
                  <c:v>2895</c:v>
                </c:pt>
                <c:pt idx="148">
                  <c:v>2820</c:v>
                </c:pt>
                <c:pt idx="149">
                  <c:v>2855</c:v>
                </c:pt>
                <c:pt idx="150">
                  <c:v>2834</c:v>
                </c:pt>
                <c:pt idx="151">
                  <c:v>2807</c:v>
                </c:pt>
                <c:pt idx="152">
                  <c:v>2868</c:v>
                </c:pt>
                <c:pt idx="153">
                  <c:v>2890</c:v>
                </c:pt>
                <c:pt idx="154">
                  <c:v>2986</c:v>
                </c:pt>
                <c:pt idx="155">
                  <c:v>2947</c:v>
                </c:pt>
                <c:pt idx="156">
                  <c:v>2900</c:v>
                </c:pt>
                <c:pt idx="157">
                  <c:v>2941</c:v>
                </c:pt>
                <c:pt idx="158">
                  <c:v>3049</c:v>
                </c:pt>
                <c:pt idx="159">
                  <c:v>3029</c:v>
                </c:pt>
                <c:pt idx="160">
                  <c:v>3093</c:v>
                </c:pt>
                <c:pt idx="161">
                  <c:v>3007</c:v>
                </c:pt>
                <c:pt idx="162">
                  <c:v>3145</c:v>
                </c:pt>
                <c:pt idx="163">
                  <c:v>2987</c:v>
                </c:pt>
                <c:pt idx="164">
                  <c:v>3188</c:v>
                </c:pt>
                <c:pt idx="165">
                  <c:v>3134</c:v>
                </c:pt>
                <c:pt idx="166">
                  <c:v>3153</c:v>
                </c:pt>
                <c:pt idx="167">
                  <c:v>3301</c:v>
                </c:pt>
                <c:pt idx="168">
                  <c:v>3275</c:v>
                </c:pt>
                <c:pt idx="169">
                  <c:v>3333</c:v>
                </c:pt>
                <c:pt idx="170">
                  <c:v>3322</c:v>
                </c:pt>
                <c:pt idx="171">
                  <c:v>3384</c:v>
                </c:pt>
                <c:pt idx="172">
                  <c:v>3310</c:v>
                </c:pt>
                <c:pt idx="173">
                  <c:v>3271</c:v>
                </c:pt>
                <c:pt idx="174">
                  <c:v>3147</c:v>
                </c:pt>
                <c:pt idx="175">
                  <c:v>3346</c:v>
                </c:pt>
                <c:pt idx="176">
                  <c:v>3346</c:v>
                </c:pt>
                <c:pt idx="177">
                  <c:v>3293</c:v>
                </c:pt>
                <c:pt idx="178">
                  <c:v>3523</c:v>
                </c:pt>
                <c:pt idx="179">
                  <c:v>3486</c:v>
                </c:pt>
                <c:pt idx="180">
                  <c:v>3453</c:v>
                </c:pt>
                <c:pt idx="181">
                  <c:v>3535</c:v>
                </c:pt>
                <c:pt idx="182">
                  <c:v>3471</c:v>
                </c:pt>
                <c:pt idx="183">
                  <c:v>3534</c:v>
                </c:pt>
                <c:pt idx="184">
                  <c:v>3649</c:v>
                </c:pt>
                <c:pt idx="185">
                  <c:v>3497</c:v>
                </c:pt>
                <c:pt idx="186">
                  <c:v>3646</c:v>
                </c:pt>
                <c:pt idx="187">
                  <c:v>3702</c:v>
                </c:pt>
                <c:pt idx="188">
                  <c:v>3697</c:v>
                </c:pt>
                <c:pt idx="189">
                  <c:v>3725</c:v>
                </c:pt>
                <c:pt idx="190">
                  <c:v>3681</c:v>
                </c:pt>
                <c:pt idx="191">
                  <c:v>3717</c:v>
                </c:pt>
                <c:pt idx="192">
                  <c:v>3745</c:v>
                </c:pt>
                <c:pt idx="193">
                  <c:v>3679</c:v>
                </c:pt>
                <c:pt idx="194">
                  <c:v>3769</c:v>
                </c:pt>
                <c:pt idx="195">
                  <c:v>3828</c:v>
                </c:pt>
              </c:numCache>
            </c:numRef>
          </c:yVal>
          <c:smooth val="0"/>
          <c:extLst>
            <c:ext xmlns:c16="http://schemas.microsoft.com/office/drawing/2014/chart" uri="{C3380CC4-5D6E-409C-BE32-E72D297353CC}">
              <c16:uniqueId val="{00000002-B1E8-40EC-AE46-25DFA9E757C7}"/>
            </c:ext>
          </c:extLst>
        </c:ser>
        <c:ser>
          <c:idx val="3"/>
          <c:order val="3"/>
          <c:tx>
            <c:v>complete_edges</c:v>
          </c:tx>
          <c:spPr>
            <a:ln w="25400" cap="rnd">
              <a:noFill/>
              <a:round/>
            </a:ln>
            <a:effectLst/>
          </c:spPr>
          <c:marker>
            <c:symbol val="circle"/>
            <c:size val="5"/>
            <c:spPr>
              <a:solidFill>
                <a:srgbClr val="FFC00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Sheet1!$C$2:$C$197</c:f>
              <c:numCache>
                <c:formatCode>General</c:formatCode>
                <c:ptCount val="196"/>
                <c:pt idx="0">
                  <c:v>10</c:v>
                </c:pt>
                <c:pt idx="1">
                  <c:v>15</c:v>
                </c:pt>
                <c:pt idx="2">
                  <c:v>21</c:v>
                </c:pt>
                <c:pt idx="3">
                  <c:v>28</c:v>
                </c:pt>
                <c:pt idx="4">
                  <c:v>36</c:v>
                </c:pt>
                <c:pt idx="5">
                  <c:v>45</c:v>
                </c:pt>
                <c:pt idx="6">
                  <c:v>55</c:v>
                </c:pt>
                <c:pt idx="7">
                  <c:v>66</c:v>
                </c:pt>
                <c:pt idx="8">
                  <c:v>78</c:v>
                </c:pt>
                <c:pt idx="9">
                  <c:v>91</c:v>
                </c:pt>
                <c:pt idx="10">
                  <c:v>105</c:v>
                </c:pt>
                <c:pt idx="11">
                  <c:v>120</c:v>
                </c:pt>
                <c:pt idx="12">
                  <c:v>136</c:v>
                </c:pt>
                <c:pt idx="13">
                  <c:v>153</c:v>
                </c:pt>
                <c:pt idx="14">
                  <c:v>171</c:v>
                </c:pt>
                <c:pt idx="15">
                  <c:v>190</c:v>
                </c:pt>
                <c:pt idx="16">
                  <c:v>210</c:v>
                </c:pt>
                <c:pt idx="17">
                  <c:v>231</c:v>
                </c:pt>
                <c:pt idx="18">
                  <c:v>253</c:v>
                </c:pt>
                <c:pt idx="19">
                  <c:v>276</c:v>
                </c:pt>
                <c:pt idx="20">
                  <c:v>300</c:v>
                </c:pt>
                <c:pt idx="21">
                  <c:v>325</c:v>
                </c:pt>
                <c:pt idx="22">
                  <c:v>351</c:v>
                </c:pt>
                <c:pt idx="23">
                  <c:v>378</c:v>
                </c:pt>
                <c:pt idx="24">
                  <c:v>406</c:v>
                </c:pt>
                <c:pt idx="25">
                  <c:v>435</c:v>
                </c:pt>
                <c:pt idx="26">
                  <c:v>465</c:v>
                </c:pt>
                <c:pt idx="27">
                  <c:v>496</c:v>
                </c:pt>
                <c:pt idx="28">
                  <c:v>528</c:v>
                </c:pt>
                <c:pt idx="29">
                  <c:v>561</c:v>
                </c:pt>
                <c:pt idx="30">
                  <c:v>595</c:v>
                </c:pt>
                <c:pt idx="31">
                  <c:v>630</c:v>
                </c:pt>
                <c:pt idx="32">
                  <c:v>666</c:v>
                </c:pt>
                <c:pt idx="33">
                  <c:v>703</c:v>
                </c:pt>
                <c:pt idx="34">
                  <c:v>741</c:v>
                </c:pt>
                <c:pt idx="35">
                  <c:v>780</c:v>
                </c:pt>
                <c:pt idx="36">
                  <c:v>820</c:v>
                </c:pt>
                <c:pt idx="37">
                  <c:v>861</c:v>
                </c:pt>
                <c:pt idx="38">
                  <c:v>903</c:v>
                </c:pt>
                <c:pt idx="39">
                  <c:v>946</c:v>
                </c:pt>
                <c:pt idx="40">
                  <c:v>990</c:v>
                </c:pt>
                <c:pt idx="41">
                  <c:v>1035</c:v>
                </c:pt>
                <c:pt idx="42">
                  <c:v>1081</c:v>
                </c:pt>
                <c:pt idx="43">
                  <c:v>1128</c:v>
                </c:pt>
                <c:pt idx="44">
                  <c:v>1176</c:v>
                </c:pt>
                <c:pt idx="45">
                  <c:v>1225</c:v>
                </c:pt>
                <c:pt idx="46">
                  <c:v>1275</c:v>
                </c:pt>
                <c:pt idx="47">
                  <c:v>1326</c:v>
                </c:pt>
                <c:pt idx="48">
                  <c:v>1378</c:v>
                </c:pt>
                <c:pt idx="49">
                  <c:v>1431</c:v>
                </c:pt>
                <c:pt idx="50">
                  <c:v>1485</c:v>
                </c:pt>
                <c:pt idx="51">
                  <c:v>1540</c:v>
                </c:pt>
                <c:pt idx="52">
                  <c:v>1596</c:v>
                </c:pt>
                <c:pt idx="53">
                  <c:v>1653</c:v>
                </c:pt>
                <c:pt idx="54">
                  <c:v>1711</c:v>
                </c:pt>
                <c:pt idx="55">
                  <c:v>1770</c:v>
                </c:pt>
                <c:pt idx="56">
                  <c:v>1830</c:v>
                </c:pt>
                <c:pt idx="57">
                  <c:v>1891</c:v>
                </c:pt>
                <c:pt idx="58">
                  <c:v>1953</c:v>
                </c:pt>
                <c:pt idx="59">
                  <c:v>2016</c:v>
                </c:pt>
                <c:pt idx="60">
                  <c:v>2080</c:v>
                </c:pt>
                <c:pt idx="61">
                  <c:v>2145</c:v>
                </c:pt>
                <c:pt idx="62">
                  <c:v>2211</c:v>
                </c:pt>
                <c:pt idx="63">
                  <c:v>2278</c:v>
                </c:pt>
                <c:pt idx="64">
                  <c:v>2346</c:v>
                </c:pt>
                <c:pt idx="65">
                  <c:v>2415</c:v>
                </c:pt>
                <c:pt idx="66">
                  <c:v>2485</c:v>
                </c:pt>
                <c:pt idx="67">
                  <c:v>2556</c:v>
                </c:pt>
                <c:pt idx="68">
                  <c:v>2628</c:v>
                </c:pt>
                <c:pt idx="69">
                  <c:v>2701</c:v>
                </c:pt>
                <c:pt idx="70">
                  <c:v>2775</c:v>
                </c:pt>
                <c:pt idx="71">
                  <c:v>2850</c:v>
                </c:pt>
                <c:pt idx="72">
                  <c:v>2926</c:v>
                </c:pt>
                <c:pt idx="73">
                  <c:v>3003</c:v>
                </c:pt>
                <c:pt idx="74">
                  <c:v>3081</c:v>
                </c:pt>
                <c:pt idx="75">
                  <c:v>3160</c:v>
                </c:pt>
                <c:pt idx="76">
                  <c:v>3240</c:v>
                </c:pt>
                <c:pt idx="77">
                  <c:v>3321</c:v>
                </c:pt>
                <c:pt idx="78">
                  <c:v>3403</c:v>
                </c:pt>
                <c:pt idx="79">
                  <c:v>3486</c:v>
                </c:pt>
                <c:pt idx="80">
                  <c:v>3570</c:v>
                </c:pt>
                <c:pt idx="81">
                  <c:v>3655</c:v>
                </c:pt>
                <c:pt idx="82">
                  <c:v>3741</c:v>
                </c:pt>
                <c:pt idx="83">
                  <c:v>3828</c:v>
                </c:pt>
                <c:pt idx="84">
                  <c:v>3916</c:v>
                </c:pt>
                <c:pt idx="85">
                  <c:v>4005</c:v>
                </c:pt>
                <c:pt idx="86">
                  <c:v>4095</c:v>
                </c:pt>
                <c:pt idx="87">
                  <c:v>4186</c:v>
                </c:pt>
                <c:pt idx="88">
                  <c:v>4278</c:v>
                </c:pt>
                <c:pt idx="89">
                  <c:v>4371</c:v>
                </c:pt>
                <c:pt idx="90">
                  <c:v>4465</c:v>
                </c:pt>
                <c:pt idx="91">
                  <c:v>4560</c:v>
                </c:pt>
                <c:pt idx="92">
                  <c:v>4656</c:v>
                </c:pt>
                <c:pt idx="93">
                  <c:v>4753</c:v>
                </c:pt>
                <c:pt idx="94">
                  <c:v>4851</c:v>
                </c:pt>
                <c:pt idx="95">
                  <c:v>4950</c:v>
                </c:pt>
                <c:pt idx="96">
                  <c:v>5050</c:v>
                </c:pt>
                <c:pt idx="97">
                  <c:v>5151</c:v>
                </c:pt>
                <c:pt idx="98">
                  <c:v>5253</c:v>
                </c:pt>
                <c:pt idx="99">
                  <c:v>5356</c:v>
                </c:pt>
                <c:pt idx="100">
                  <c:v>5460</c:v>
                </c:pt>
                <c:pt idx="101">
                  <c:v>5565</c:v>
                </c:pt>
                <c:pt idx="102">
                  <c:v>5671</c:v>
                </c:pt>
                <c:pt idx="103">
                  <c:v>5778</c:v>
                </c:pt>
                <c:pt idx="104">
                  <c:v>5886</c:v>
                </c:pt>
                <c:pt idx="105">
                  <c:v>5995</c:v>
                </c:pt>
                <c:pt idx="106">
                  <c:v>6105</c:v>
                </c:pt>
                <c:pt idx="107">
                  <c:v>6216</c:v>
                </c:pt>
                <c:pt idx="108">
                  <c:v>6328</c:v>
                </c:pt>
                <c:pt idx="109">
                  <c:v>6441</c:v>
                </c:pt>
                <c:pt idx="110">
                  <c:v>6555</c:v>
                </c:pt>
                <c:pt idx="111">
                  <c:v>6670</c:v>
                </c:pt>
                <c:pt idx="112">
                  <c:v>6786</c:v>
                </c:pt>
                <c:pt idx="113">
                  <c:v>6903</c:v>
                </c:pt>
                <c:pt idx="114">
                  <c:v>7021</c:v>
                </c:pt>
                <c:pt idx="115">
                  <c:v>7140</c:v>
                </c:pt>
                <c:pt idx="116">
                  <c:v>7260</c:v>
                </c:pt>
                <c:pt idx="117">
                  <c:v>7381</c:v>
                </c:pt>
                <c:pt idx="118">
                  <c:v>7503</c:v>
                </c:pt>
                <c:pt idx="119">
                  <c:v>7626</c:v>
                </c:pt>
                <c:pt idx="120">
                  <c:v>7750</c:v>
                </c:pt>
                <c:pt idx="121">
                  <c:v>7875</c:v>
                </c:pt>
                <c:pt idx="122">
                  <c:v>8001</c:v>
                </c:pt>
                <c:pt idx="123">
                  <c:v>8128</c:v>
                </c:pt>
                <c:pt idx="124">
                  <c:v>8256</c:v>
                </c:pt>
                <c:pt idx="125">
                  <c:v>8385</c:v>
                </c:pt>
                <c:pt idx="126">
                  <c:v>8515</c:v>
                </c:pt>
                <c:pt idx="127">
                  <c:v>8646</c:v>
                </c:pt>
                <c:pt idx="128">
                  <c:v>8778</c:v>
                </c:pt>
                <c:pt idx="129">
                  <c:v>8911</c:v>
                </c:pt>
                <c:pt idx="130">
                  <c:v>9045</c:v>
                </c:pt>
                <c:pt idx="131">
                  <c:v>9180</c:v>
                </c:pt>
                <c:pt idx="132">
                  <c:v>9316</c:v>
                </c:pt>
                <c:pt idx="133">
                  <c:v>9453</c:v>
                </c:pt>
                <c:pt idx="134">
                  <c:v>9591</c:v>
                </c:pt>
                <c:pt idx="135">
                  <c:v>9730</c:v>
                </c:pt>
                <c:pt idx="136">
                  <c:v>9870</c:v>
                </c:pt>
                <c:pt idx="137">
                  <c:v>10011</c:v>
                </c:pt>
                <c:pt idx="138">
                  <c:v>10153</c:v>
                </c:pt>
                <c:pt idx="139">
                  <c:v>10296</c:v>
                </c:pt>
                <c:pt idx="140">
                  <c:v>10440</c:v>
                </c:pt>
                <c:pt idx="141">
                  <c:v>10585</c:v>
                </c:pt>
                <c:pt idx="142">
                  <c:v>10731</c:v>
                </c:pt>
                <c:pt idx="143">
                  <c:v>10878</c:v>
                </c:pt>
                <c:pt idx="144">
                  <c:v>11026</c:v>
                </c:pt>
                <c:pt idx="145">
                  <c:v>11175</c:v>
                </c:pt>
                <c:pt idx="146">
                  <c:v>11325</c:v>
                </c:pt>
                <c:pt idx="147">
                  <c:v>11476</c:v>
                </c:pt>
                <c:pt idx="148">
                  <c:v>11628</c:v>
                </c:pt>
                <c:pt idx="149">
                  <c:v>11781</c:v>
                </c:pt>
                <c:pt idx="150">
                  <c:v>11935</c:v>
                </c:pt>
                <c:pt idx="151">
                  <c:v>12090</c:v>
                </c:pt>
                <c:pt idx="152">
                  <c:v>12246</c:v>
                </c:pt>
                <c:pt idx="153">
                  <c:v>12403</c:v>
                </c:pt>
                <c:pt idx="154">
                  <c:v>12561</c:v>
                </c:pt>
                <c:pt idx="155">
                  <c:v>12720</c:v>
                </c:pt>
                <c:pt idx="156">
                  <c:v>12880</c:v>
                </c:pt>
                <c:pt idx="157">
                  <c:v>13041</c:v>
                </c:pt>
                <c:pt idx="158">
                  <c:v>13203</c:v>
                </c:pt>
                <c:pt idx="159">
                  <c:v>13366</c:v>
                </c:pt>
                <c:pt idx="160">
                  <c:v>13530</c:v>
                </c:pt>
                <c:pt idx="161">
                  <c:v>13695</c:v>
                </c:pt>
                <c:pt idx="162">
                  <c:v>13861</c:v>
                </c:pt>
                <c:pt idx="163">
                  <c:v>14028</c:v>
                </c:pt>
                <c:pt idx="164">
                  <c:v>14196</c:v>
                </c:pt>
                <c:pt idx="165">
                  <c:v>14365</c:v>
                </c:pt>
                <c:pt idx="166">
                  <c:v>14535</c:v>
                </c:pt>
                <c:pt idx="167">
                  <c:v>14706</c:v>
                </c:pt>
                <c:pt idx="168">
                  <c:v>14878</c:v>
                </c:pt>
                <c:pt idx="169">
                  <c:v>15051</c:v>
                </c:pt>
                <c:pt idx="170">
                  <c:v>15225</c:v>
                </c:pt>
                <c:pt idx="171">
                  <c:v>15400</c:v>
                </c:pt>
                <c:pt idx="172">
                  <c:v>15576</c:v>
                </c:pt>
                <c:pt idx="173">
                  <c:v>15753</c:v>
                </c:pt>
                <c:pt idx="174">
                  <c:v>15931</c:v>
                </c:pt>
                <c:pt idx="175">
                  <c:v>16110</c:v>
                </c:pt>
                <c:pt idx="176">
                  <c:v>16290</c:v>
                </c:pt>
                <c:pt idx="177">
                  <c:v>16471</c:v>
                </c:pt>
                <c:pt idx="178">
                  <c:v>16653</c:v>
                </c:pt>
                <c:pt idx="179">
                  <c:v>16836</c:v>
                </c:pt>
                <c:pt idx="180">
                  <c:v>17020</c:v>
                </c:pt>
                <c:pt idx="181">
                  <c:v>17205</c:v>
                </c:pt>
                <c:pt idx="182">
                  <c:v>17391</c:v>
                </c:pt>
                <c:pt idx="183">
                  <c:v>17578</c:v>
                </c:pt>
                <c:pt idx="184">
                  <c:v>17766</c:v>
                </c:pt>
                <c:pt idx="185">
                  <c:v>17955</c:v>
                </c:pt>
                <c:pt idx="186">
                  <c:v>18145</c:v>
                </c:pt>
                <c:pt idx="187">
                  <c:v>18336</c:v>
                </c:pt>
                <c:pt idx="188">
                  <c:v>18528</c:v>
                </c:pt>
                <c:pt idx="189">
                  <c:v>18721</c:v>
                </c:pt>
                <c:pt idx="190">
                  <c:v>18915</c:v>
                </c:pt>
                <c:pt idx="191">
                  <c:v>19110</c:v>
                </c:pt>
                <c:pt idx="192">
                  <c:v>19306</c:v>
                </c:pt>
                <c:pt idx="193">
                  <c:v>19503</c:v>
                </c:pt>
                <c:pt idx="194">
                  <c:v>19701</c:v>
                </c:pt>
                <c:pt idx="195">
                  <c:v>19900</c:v>
                </c:pt>
              </c:numCache>
            </c:numRef>
          </c:yVal>
          <c:smooth val="0"/>
          <c:extLst>
            <c:ext xmlns:c16="http://schemas.microsoft.com/office/drawing/2014/chart" uri="{C3380CC4-5D6E-409C-BE32-E72D297353CC}">
              <c16:uniqueId val="{00000003-B1E8-40EC-AE46-25DFA9E757C7}"/>
            </c:ext>
          </c:extLst>
        </c:ser>
        <c:dLbls>
          <c:showLegendKey val="0"/>
          <c:showVal val="0"/>
          <c:showCatName val="0"/>
          <c:showSerName val="0"/>
          <c:showPercent val="0"/>
          <c:showBubbleSize val="0"/>
        </c:dLbls>
        <c:axId val="2035338480"/>
        <c:axId val="2035335120"/>
      </c:scatterChart>
      <c:valAx>
        <c:axId val="2035338480"/>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5120"/>
        <c:crosses val="autoZero"/>
        <c:crossBetween val="midCat"/>
      </c:valAx>
      <c:valAx>
        <c:axId val="2035335120"/>
        <c:scaling>
          <c:orientation val="minMax"/>
          <c:max val="2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the number of edges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84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seg削減率</c:v>
          </c:tx>
          <c:spPr>
            <a:ln w="25400" cap="rnd">
              <a:noFill/>
              <a:round/>
            </a:ln>
            <a:effectLst/>
          </c:spPr>
          <c:marker>
            <c:symbol val="circle"/>
            <c:size val="5"/>
            <c:spPr>
              <a:solidFill>
                <a:schemeClr val="accent1"/>
              </a:solidFill>
              <a:ln w="9525">
                <a:solidFill>
                  <a:schemeClr val="accent1"/>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Sheet1!$N$2:$N$197</c:f>
              <c:numCache>
                <c:formatCode>General</c:formatCode>
                <c:ptCount val="196"/>
                <c:pt idx="0">
                  <c:v>10</c:v>
                </c:pt>
                <c:pt idx="1">
                  <c:v>6.666666666666667</c:v>
                </c:pt>
                <c:pt idx="2">
                  <c:v>4.7619047619047619</c:v>
                </c:pt>
                <c:pt idx="3">
                  <c:v>3.5714285714285712</c:v>
                </c:pt>
                <c:pt idx="4">
                  <c:v>2.7777777777777777</c:v>
                </c:pt>
                <c:pt idx="5">
                  <c:v>2.2222222222222223</c:v>
                </c:pt>
                <c:pt idx="6">
                  <c:v>9.0909090909090917</c:v>
                </c:pt>
                <c:pt idx="7">
                  <c:v>9.0909090909090917</c:v>
                </c:pt>
                <c:pt idx="8">
                  <c:v>8.9743589743589745</c:v>
                </c:pt>
                <c:pt idx="9">
                  <c:v>8.791208791208792</c:v>
                </c:pt>
                <c:pt idx="10">
                  <c:v>12.380952380952381</c:v>
                </c:pt>
                <c:pt idx="11">
                  <c:v>17.5</c:v>
                </c:pt>
                <c:pt idx="12">
                  <c:v>13.970588235294118</c:v>
                </c:pt>
                <c:pt idx="13">
                  <c:v>17.647058823529413</c:v>
                </c:pt>
                <c:pt idx="14">
                  <c:v>24.561403508771928</c:v>
                </c:pt>
                <c:pt idx="15">
                  <c:v>24.736842105263158</c:v>
                </c:pt>
                <c:pt idx="16">
                  <c:v>24.285714285714285</c:v>
                </c:pt>
                <c:pt idx="17">
                  <c:v>28.571428571428569</c:v>
                </c:pt>
                <c:pt idx="18">
                  <c:v>28.853754940711461</c:v>
                </c:pt>
                <c:pt idx="19">
                  <c:v>30.434782608695656</c:v>
                </c:pt>
                <c:pt idx="20">
                  <c:v>31.333333333333336</c:v>
                </c:pt>
                <c:pt idx="21">
                  <c:v>33.230769230769234</c:v>
                </c:pt>
                <c:pt idx="22">
                  <c:v>37.89173789173789</c:v>
                </c:pt>
                <c:pt idx="23">
                  <c:v>41.534391534391531</c:v>
                </c:pt>
                <c:pt idx="24">
                  <c:v>34.482758620689658</c:v>
                </c:pt>
                <c:pt idx="25">
                  <c:v>39.770114942528735</c:v>
                </c:pt>
                <c:pt idx="26">
                  <c:v>43.44086021505376</c:v>
                </c:pt>
                <c:pt idx="27">
                  <c:v>46.169354838709673</c:v>
                </c:pt>
                <c:pt idx="28">
                  <c:v>43.939393939393938</c:v>
                </c:pt>
                <c:pt idx="29">
                  <c:v>45.454545454545453</c:v>
                </c:pt>
                <c:pt idx="30">
                  <c:v>48.235294117647058</c:v>
                </c:pt>
                <c:pt idx="31">
                  <c:v>46.825396825396822</c:v>
                </c:pt>
                <c:pt idx="32">
                  <c:v>51.051051051051054</c:v>
                </c:pt>
                <c:pt idx="33">
                  <c:v>46.657183499288763</c:v>
                </c:pt>
                <c:pt idx="34">
                  <c:v>48.852901484480434</c:v>
                </c:pt>
                <c:pt idx="35">
                  <c:v>53.205128205128204</c:v>
                </c:pt>
                <c:pt idx="36">
                  <c:v>53.170731707317074</c:v>
                </c:pt>
                <c:pt idx="37">
                  <c:v>55.400696864111495</c:v>
                </c:pt>
                <c:pt idx="38">
                  <c:v>54.928017718715395</c:v>
                </c:pt>
                <c:pt idx="39">
                  <c:v>55.813953488372093</c:v>
                </c:pt>
                <c:pt idx="40">
                  <c:v>56.161616161616159</c:v>
                </c:pt>
                <c:pt idx="41">
                  <c:v>57.584541062801932</c:v>
                </c:pt>
                <c:pt idx="42">
                  <c:v>58.094357076780753</c:v>
                </c:pt>
                <c:pt idx="43">
                  <c:v>57.092198581560282</c:v>
                </c:pt>
                <c:pt idx="44">
                  <c:v>57.823129251700678</c:v>
                </c:pt>
                <c:pt idx="45">
                  <c:v>59.591836734693885</c:v>
                </c:pt>
                <c:pt idx="46">
                  <c:v>61.333333333333329</c:v>
                </c:pt>
                <c:pt idx="47">
                  <c:v>59.502262443438916</c:v>
                </c:pt>
                <c:pt idx="48">
                  <c:v>61.973875181422358</c:v>
                </c:pt>
                <c:pt idx="49">
                  <c:v>62.124388539482879</c:v>
                </c:pt>
                <c:pt idx="50">
                  <c:v>63.703703703703709</c:v>
                </c:pt>
                <c:pt idx="51">
                  <c:v>63.506493506493513</c:v>
                </c:pt>
                <c:pt idx="52">
                  <c:v>62.907268170426065</c:v>
                </c:pt>
                <c:pt idx="53">
                  <c:v>64.307320024198418</c:v>
                </c:pt>
                <c:pt idx="54">
                  <c:v>64.874342489772062</c:v>
                </c:pt>
                <c:pt idx="55">
                  <c:v>64.915254237288138</c:v>
                </c:pt>
                <c:pt idx="56">
                  <c:v>64.316939890710373</c:v>
                </c:pt>
                <c:pt idx="57">
                  <c:v>67.424643046007404</c:v>
                </c:pt>
                <c:pt idx="58">
                  <c:v>66.359447004608299</c:v>
                </c:pt>
                <c:pt idx="59">
                  <c:v>65.873015873015873</c:v>
                </c:pt>
                <c:pt idx="60">
                  <c:v>67.45192307692308</c:v>
                </c:pt>
                <c:pt idx="61">
                  <c:v>68.298368298368288</c:v>
                </c:pt>
                <c:pt idx="62">
                  <c:v>67.84260515603799</c:v>
                </c:pt>
                <c:pt idx="63">
                  <c:v>68.129938542581215</c:v>
                </c:pt>
                <c:pt idx="64">
                  <c:v>68.755328218243818</c:v>
                </c:pt>
                <c:pt idx="65">
                  <c:v>68.530020703933744</c:v>
                </c:pt>
                <c:pt idx="66">
                  <c:v>70.3420523138833</c:v>
                </c:pt>
                <c:pt idx="67">
                  <c:v>69.835680751173712</c:v>
                </c:pt>
                <c:pt idx="68">
                  <c:v>70.852359208523595</c:v>
                </c:pt>
                <c:pt idx="69">
                  <c:v>70.344316919659391</c:v>
                </c:pt>
                <c:pt idx="70">
                  <c:v>71.099099099099092</c:v>
                </c:pt>
                <c:pt idx="71">
                  <c:v>71.929824561403507</c:v>
                </c:pt>
                <c:pt idx="72">
                  <c:v>70.505809979494188</c:v>
                </c:pt>
                <c:pt idx="73">
                  <c:v>71.428571428571431</c:v>
                </c:pt>
                <c:pt idx="74">
                  <c:v>71.729957805907176</c:v>
                </c:pt>
                <c:pt idx="75">
                  <c:v>73.291139240506325</c:v>
                </c:pt>
                <c:pt idx="76">
                  <c:v>72.932098765432102</c:v>
                </c:pt>
                <c:pt idx="77">
                  <c:v>73.230954531767551</c:v>
                </c:pt>
                <c:pt idx="78">
                  <c:v>73.405818395533345</c:v>
                </c:pt>
                <c:pt idx="79">
                  <c:v>73.723465289730356</c:v>
                </c:pt>
                <c:pt idx="80">
                  <c:v>73.977591036414566</c:v>
                </c:pt>
                <c:pt idx="81">
                  <c:v>73.871409028727768</c:v>
                </c:pt>
                <c:pt idx="82">
                  <c:v>74.258219727345633</c:v>
                </c:pt>
                <c:pt idx="83">
                  <c:v>75.809822361546495</c:v>
                </c:pt>
                <c:pt idx="84">
                  <c:v>75.17875383043922</c:v>
                </c:pt>
                <c:pt idx="85">
                  <c:v>75.280898876404493</c:v>
                </c:pt>
                <c:pt idx="86">
                  <c:v>74.603174603174608</c:v>
                </c:pt>
                <c:pt idx="87">
                  <c:v>75.513616817964646</c:v>
                </c:pt>
                <c:pt idx="88">
                  <c:v>75.923328658251521</c:v>
                </c:pt>
                <c:pt idx="89">
                  <c:v>76.641500800732103</c:v>
                </c:pt>
                <c:pt idx="90">
                  <c:v>76.461366181410966</c:v>
                </c:pt>
                <c:pt idx="91">
                  <c:v>76.162280701754383</c:v>
                </c:pt>
                <c:pt idx="92">
                  <c:v>76.632302405498294</c:v>
                </c:pt>
                <c:pt idx="93">
                  <c:v>76.604249947401641</c:v>
                </c:pt>
                <c:pt idx="94">
                  <c:v>76.850133992991132</c:v>
                </c:pt>
                <c:pt idx="95">
                  <c:v>76.909090909090907</c:v>
                </c:pt>
                <c:pt idx="96">
                  <c:v>77.465346534653463</c:v>
                </c:pt>
                <c:pt idx="97">
                  <c:v>77.926616191030874</c:v>
                </c:pt>
                <c:pt idx="98">
                  <c:v>78.507519512659428</c:v>
                </c:pt>
                <c:pt idx="99">
                  <c:v>78.360716952949957</c:v>
                </c:pt>
                <c:pt idx="100">
                  <c:v>77.857142857142861</c:v>
                </c:pt>
                <c:pt idx="101">
                  <c:v>78.957771787960468</c:v>
                </c:pt>
                <c:pt idx="102">
                  <c:v>78.345970728266622</c:v>
                </c:pt>
                <c:pt idx="103">
                  <c:v>78.539286950501904</c:v>
                </c:pt>
                <c:pt idx="104">
                  <c:v>78.79714576962283</c:v>
                </c:pt>
                <c:pt idx="105">
                  <c:v>78.715596330275233</c:v>
                </c:pt>
                <c:pt idx="106">
                  <c:v>79.443079443079441</c:v>
                </c:pt>
                <c:pt idx="107">
                  <c:v>79.102316602316606</c:v>
                </c:pt>
                <c:pt idx="108">
                  <c:v>79.250948166877365</c:v>
                </c:pt>
                <c:pt idx="109">
                  <c:v>79.754696475702531</c:v>
                </c:pt>
                <c:pt idx="110">
                  <c:v>80.015255530129664</c:v>
                </c:pt>
                <c:pt idx="111">
                  <c:v>80.164917541229386</c:v>
                </c:pt>
                <c:pt idx="112">
                  <c:v>79.973474801061002</c:v>
                </c:pt>
                <c:pt idx="113">
                  <c:v>80.42879907286688</c:v>
                </c:pt>
                <c:pt idx="114">
                  <c:v>81.014100555476432</c:v>
                </c:pt>
                <c:pt idx="115">
                  <c:v>80.434173669467796</c:v>
                </c:pt>
                <c:pt idx="116">
                  <c:v>80.9228650137741</c:v>
                </c:pt>
                <c:pt idx="117">
                  <c:v>80.802059341552635</c:v>
                </c:pt>
                <c:pt idx="118">
                  <c:v>81.100892976142873</c:v>
                </c:pt>
                <c:pt idx="119">
                  <c:v>81.261473905061635</c:v>
                </c:pt>
                <c:pt idx="120">
                  <c:v>81.909677419354836</c:v>
                </c:pt>
                <c:pt idx="121">
                  <c:v>81.434920634920644</c:v>
                </c:pt>
                <c:pt idx="122">
                  <c:v>81.91476065491814</c:v>
                </c:pt>
                <c:pt idx="123">
                  <c:v>82.148129921259837</c:v>
                </c:pt>
                <c:pt idx="124">
                  <c:v>81.69815891472868</c:v>
                </c:pt>
                <c:pt idx="125">
                  <c:v>82.158616577221238</c:v>
                </c:pt>
                <c:pt idx="126">
                  <c:v>81.949500880798581</c:v>
                </c:pt>
                <c:pt idx="127">
                  <c:v>82.17672912329401</c:v>
                </c:pt>
                <c:pt idx="128">
                  <c:v>81.93210298473457</c:v>
                </c:pt>
                <c:pt idx="129">
                  <c:v>82.67310066210301</c:v>
                </c:pt>
                <c:pt idx="130">
                  <c:v>82.598120508568272</c:v>
                </c:pt>
                <c:pt idx="131">
                  <c:v>82.320261437908499</c:v>
                </c:pt>
                <c:pt idx="132">
                  <c:v>83.125805066552175</c:v>
                </c:pt>
                <c:pt idx="133">
                  <c:v>83.222257484396494</c:v>
                </c:pt>
                <c:pt idx="134">
                  <c:v>83.265561463872388</c:v>
                </c:pt>
                <c:pt idx="135">
                  <c:v>83.052415210688594</c:v>
                </c:pt>
                <c:pt idx="136">
                  <c:v>83.60688956433637</c:v>
                </c:pt>
                <c:pt idx="137">
                  <c:v>83.008690440515437</c:v>
                </c:pt>
                <c:pt idx="138">
                  <c:v>83.660001969861113</c:v>
                </c:pt>
                <c:pt idx="139">
                  <c:v>83.818958818958819</c:v>
                </c:pt>
                <c:pt idx="140">
                  <c:v>83.840996168582365</c:v>
                </c:pt>
                <c:pt idx="141">
                  <c:v>84.156825696740668</c:v>
                </c:pt>
                <c:pt idx="142">
                  <c:v>84.41897306867952</c:v>
                </c:pt>
                <c:pt idx="143">
                  <c:v>84.160691303548447</c:v>
                </c:pt>
                <c:pt idx="144">
                  <c:v>84.309813168873575</c:v>
                </c:pt>
                <c:pt idx="145">
                  <c:v>84.044742729306492</c:v>
                </c:pt>
                <c:pt idx="146">
                  <c:v>84.573951434878595</c:v>
                </c:pt>
                <c:pt idx="147">
                  <c:v>84.402230742418965</c:v>
                </c:pt>
                <c:pt idx="148">
                  <c:v>84.700722394220847</c:v>
                </c:pt>
                <c:pt idx="149">
                  <c:v>84.500466853408028</c:v>
                </c:pt>
                <c:pt idx="150">
                  <c:v>84.566401340594894</c:v>
                </c:pt>
                <c:pt idx="151">
                  <c:v>84.846980976013228</c:v>
                </c:pt>
                <c:pt idx="152">
                  <c:v>84.966519679895484</c:v>
                </c:pt>
                <c:pt idx="153">
                  <c:v>84.777876320245099</c:v>
                </c:pt>
                <c:pt idx="154">
                  <c:v>85.104689117108506</c:v>
                </c:pt>
                <c:pt idx="155">
                  <c:v>85.133647798742146</c:v>
                </c:pt>
                <c:pt idx="156">
                  <c:v>85.644409937888199</c:v>
                </c:pt>
                <c:pt idx="157">
                  <c:v>85.307875162947624</c:v>
                </c:pt>
                <c:pt idx="158">
                  <c:v>85.366962054078627</c:v>
                </c:pt>
                <c:pt idx="159">
                  <c:v>85.560377076163391</c:v>
                </c:pt>
                <c:pt idx="160">
                  <c:v>85.824094604582413</c:v>
                </c:pt>
                <c:pt idx="161">
                  <c:v>85.527564804673233</c:v>
                </c:pt>
                <c:pt idx="162">
                  <c:v>85.383449967534801</c:v>
                </c:pt>
                <c:pt idx="163">
                  <c:v>85.707157114342749</c:v>
                </c:pt>
                <c:pt idx="164">
                  <c:v>85.672020287404905</c:v>
                </c:pt>
                <c:pt idx="165">
                  <c:v>86.119039331709018</c:v>
                </c:pt>
                <c:pt idx="166">
                  <c:v>86.150670794633641</c:v>
                </c:pt>
                <c:pt idx="167">
                  <c:v>86.087311301509587</c:v>
                </c:pt>
                <c:pt idx="168">
                  <c:v>86.476676972711388</c:v>
                </c:pt>
                <c:pt idx="169">
                  <c:v>86.505880007972891</c:v>
                </c:pt>
                <c:pt idx="170">
                  <c:v>86.364532019704427</c:v>
                </c:pt>
                <c:pt idx="171">
                  <c:v>86.34415584415585</c:v>
                </c:pt>
                <c:pt idx="172">
                  <c:v>86.357216230097592</c:v>
                </c:pt>
                <c:pt idx="173">
                  <c:v>86.783469815273278</c:v>
                </c:pt>
                <c:pt idx="174">
                  <c:v>86.818153286046069</c:v>
                </c:pt>
                <c:pt idx="175">
                  <c:v>86.666666666666671</c:v>
                </c:pt>
                <c:pt idx="176">
                  <c:v>86.820135052179253</c:v>
                </c:pt>
                <c:pt idx="177">
                  <c:v>86.801044259607792</c:v>
                </c:pt>
                <c:pt idx="178">
                  <c:v>87.107428091034649</c:v>
                </c:pt>
                <c:pt idx="179">
                  <c:v>86.885245901639337</c:v>
                </c:pt>
                <c:pt idx="180">
                  <c:v>86.739130434782609</c:v>
                </c:pt>
                <c:pt idx="181">
                  <c:v>87.230456262714327</c:v>
                </c:pt>
                <c:pt idx="182">
                  <c:v>87.194525904203317</c:v>
                </c:pt>
                <c:pt idx="183">
                  <c:v>87.290931846626464</c:v>
                </c:pt>
                <c:pt idx="184">
                  <c:v>87.048294495103008</c:v>
                </c:pt>
                <c:pt idx="185">
                  <c:v>87.279309384572542</c:v>
                </c:pt>
                <c:pt idx="186">
                  <c:v>87.522733535409202</c:v>
                </c:pt>
                <c:pt idx="187">
                  <c:v>87.565445026178011</c:v>
                </c:pt>
                <c:pt idx="188">
                  <c:v>87.392055267702943</c:v>
                </c:pt>
                <c:pt idx="189">
                  <c:v>87.602158004380101</c:v>
                </c:pt>
                <c:pt idx="190">
                  <c:v>87.549563838223634</c:v>
                </c:pt>
                <c:pt idx="191">
                  <c:v>87.713239141810575</c:v>
                </c:pt>
                <c:pt idx="192">
                  <c:v>87.630788355951523</c:v>
                </c:pt>
                <c:pt idx="193">
                  <c:v>87.919807209147322</c:v>
                </c:pt>
                <c:pt idx="194">
                  <c:v>87.828029034059185</c:v>
                </c:pt>
                <c:pt idx="195">
                  <c:v>87.969849246231163</c:v>
                </c:pt>
              </c:numCache>
            </c:numRef>
          </c:yVal>
          <c:smooth val="0"/>
          <c:extLst>
            <c:ext xmlns:c16="http://schemas.microsoft.com/office/drawing/2014/chart" uri="{C3380CC4-5D6E-409C-BE32-E72D297353CC}">
              <c16:uniqueId val="{00000000-AA0A-4833-BD28-F61086D38060}"/>
            </c:ext>
          </c:extLst>
        </c:ser>
        <c:ser>
          <c:idx val="1"/>
          <c:order val="1"/>
          <c:tx>
            <c:v>nei削減率</c:v>
          </c:tx>
          <c:spPr>
            <a:ln w="25400" cap="rnd">
              <a:noFill/>
              <a:round/>
            </a:ln>
            <a:effectLst/>
          </c:spPr>
          <c:marker>
            <c:symbol val="circle"/>
            <c:size val="5"/>
            <c:spPr>
              <a:solidFill>
                <a:schemeClr val="accent2"/>
              </a:solidFill>
              <a:ln w="9525">
                <a:solidFill>
                  <a:schemeClr val="accent2"/>
                </a:solidFill>
              </a:ln>
              <a:effectLst/>
            </c:spPr>
          </c:marker>
          <c:xVal>
            <c:numRef>
              <c:f>Sheet1!$A$2:$A$198</c:f>
              <c:numCache>
                <c:formatCode>General</c:formatCode>
                <c:ptCount val="197"/>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Sheet1!$O$2:$O$197</c:f>
              <c:numCache>
                <c:formatCode>General</c:formatCode>
                <c:ptCount val="196"/>
                <c:pt idx="0">
                  <c:v>10</c:v>
                </c:pt>
                <c:pt idx="1">
                  <c:v>6.666666666666667</c:v>
                </c:pt>
                <c:pt idx="2">
                  <c:v>4.7619047619047619</c:v>
                </c:pt>
                <c:pt idx="3">
                  <c:v>3.5714285714285712</c:v>
                </c:pt>
                <c:pt idx="4">
                  <c:v>2.7777777777777777</c:v>
                </c:pt>
                <c:pt idx="5">
                  <c:v>2.2222222222222223</c:v>
                </c:pt>
                <c:pt idx="6">
                  <c:v>3.6363636363636362</c:v>
                </c:pt>
                <c:pt idx="7">
                  <c:v>1.5151515151515151</c:v>
                </c:pt>
                <c:pt idx="8">
                  <c:v>2.5641025641025639</c:v>
                </c:pt>
                <c:pt idx="9">
                  <c:v>1.098901098901099</c:v>
                </c:pt>
                <c:pt idx="10">
                  <c:v>6.666666666666667</c:v>
                </c:pt>
                <c:pt idx="11">
                  <c:v>3.3333333333333335</c:v>
                </c:pt>
                <c:pt idx="12">
                  <c:v>1.4705882352941175</c:v>
                </c:pt>
                <c:pt idx="13">
                  <c:v>4.5751633986928102</c:v>
                </c:pt>
                <c:pt idx="14">
                  <c:v>6.4327485380116958</c:v>
                </c:pt>
                <c:pt idx="15">
                  <c:v>2.6315789473684208</c:v>
                </c:pt>
                <c:pt idx="16">
                  <c:v>8.5714285714285712</c:v>
                </c:pt>
                <c:pt idx="17">
                  <c:v>4.329004329004329</c:v>
                </c:pt>
                <c:pt idx="18">
                  <c:v>6.3241106719367588</c:v>
                </c:pt>
                <c:pt idx="19">
                  <c:v>11.956521739130435</c:v>
                </c:pt>
                <c:pt idx="20">
                  <c:v>5</c:v>
                </c:pt>
                <c:pt idx="21">
                  <c:v>16.923076923076923</c:v>
                </c:pt>
                <c:pt idx="22">
                  <c:v>16.809116809116809</c:v>
                </c:pt>
                <c:pt idx="23">
                  <c:v>25.396825396825395</c:v>
                </c:pt>
                <c:pt idx="24">
                  <c:v>16.009852216748769</c:v>
                </c:pt>
                <c:pt idx="25">
                  <c:v>16.091954022988507</c:v>
                </c:pt>
                <c:pt idx="26">
                  <c:v>21.0752688172043</c:v>
                </c:pt>
                <c:pt idx="27">
                  <c:v>29.838709677419356</c:v>
                </c:pt>
                <c:pt idx="28">
                  <c:v>19.128787878787879</c:v>
                </c:pt>
                <c:pt idx="29">
                  <c:v>24.242424242424242</c:v>
                </c:pt>
                <c:pt idx="30">
                  <c:v>26.890756302521009</c:v>
                </c:pt>
                <c:pt idx="31">
                  <c:v>24.761904761904763</c:v>
                </c:pt>
                <c:pt idx="32">
                  <c:v>29.87987987987988</c:v>
                </c:pt>
                <c:pt idx="33">
                  <c:v>29.587482219061169</c:v>
                </c:pt>
                <c:pt idx="34">
                  <c:v>27.935222672064778</c:v>
                </c:pt>
                <c:pt idx="35">
                  <c:v>32.948717948717949</c:v>
                </c:pt>
                <c:pt idx="36">
                  <c:v>34.024390243902438</c:v>
                </c:pt>
                <c:pt idx="37">
                  <c:v>39.024390243902438</c:v>
                </c:pt>
                <c:pt idx="38">
                  <c:v>33.776301218161677</c:v>
                </c:pt>
                <c:pt idx="39">
                  <c:v>38.160676532769557</c:v>
                </c:pt>
                <c:pt idx="40">
                  <c:v>41.414141414141412</c:v>
                </c:pt>
                <c:pt idx="41">
                  <c:v>39.420289855072468</c:v>
                </c:pt>
                <c:pt idx="42">
                  <c:v>39.6854764107308</c:v>
                </c:pt>
                <c:pt idx="43">
                  <c:v>34.219858156028373</c:v>
                </c:pt>
                <c:pt idx="44">
                  <c:v>42.091836734693878</c:v>
                </c:pt>
                <c:pt idx="45">
                  <c:v>44.081632653061227</c:v>
                </c:pt>
                <c:pt idx="46">
                  <c:v>42.352941176470587</c:v>
                </c:pt>
                <c:pt idx="47">
                  <c:v>38.763197586727003</c:v>
                </c:pt>
                <c:pt idx="48">
                  <c:v>42.380261248185775</c:v>
                </c:pt>
                <c:pt idx="49">
                  <c:v>42.348008385744237</c:v>
                </c:pt>
                <c:pt idx="50">
                  <c:v>47.878787878787875</c:v>
                </c:pt>
                <c:pt idx="51">
                  <c:v>45.97402597402597</c:v>
                </c:pt>
                <c:pt idx="52">
                  <c:v>47.055137844611529</c:v>
                </c:pt>
                <c:pt idx="53">
                  <c:v>49.243799153055051</c:v>
                </c:pt>
                <c:pt idx="54">
                  <c:v>49.152542372881356</c:v>
                </c:pt>
                <c:pt idx="55">
                  <c:v>50.395480225988699</c:v>
                </c:pt>
                <c:pt idx="56">
                  <c:v>46.065573770491802</c:v>
                </c:pt>
                <c:pt idx="57">
                  <c:v>49.603384452670547</c:v>
                </c:pt>
                <c:pt idx="58">
                  <c:v>47.107014848950335</c:v>
                </c:pt>
                <c:pt idx="59">
                  <c:v>50.793650793650791</c:v>
                </c:pt>
                <c:pt idx="60">
                  <c:v>48.653846153846153</c:v>
                </c:pt>
                <c:pt idx="61">
                  <c:v>54.731934731934729</c:v>
                </c:pt>
                <c:pt idx="62">
                  <c:v>51.87697874265038</c:v>
                </c:pt>
                <c:pt idx="63">
                  <c:v>51.668129938542585</c:v>
                </c:pt>
                <c:pt idx="64">
                  <c:v>53.154305200341</c:v>
                </c:pt>
                <c:pt idx="65">
                  <c:v>53.374741200828154</c:v>
                </c:pt>
                <c:pt idx="66">
                  <c:v>55.694164989939644</c:v>
                </c:pt>
                <c:pt idx="67">
                  <c:v>53.834115805946794</c:v>
                </c:pt>
                <c:pt idx="68">
                  <c:v>57.153729071537299</c:v>
                </c:pt>
                <c:pt idx="69">
                  <c:v>55.979266938171044</c:v>
                </c:pt>
                <c:pt idx="70">
                  <c:v>54.630630630630627</c:v>
                </c:pt>
                <c:pt idx="71">
                  <c:v>57.508771929824562</c:v>
                </c:pt>
                <c:pt idx="72">
                  <c:v>55.331510594668487</c:v>
                </c:pt>
                <c:pt idx="73">
                  <c:v>57.30935730935731</c:v>
                </c:pt>
                <c:pt idx="74">
                  <c:v>58.29276209023044</c:v>
                </c:pt>
                <c:pt idx="75">
                  <c:v>60.189873417721515</c:v>
                </c:pt>
                <c:pt idx="76">
                  <c:v>59.660493827160501</c:v>
                </c:pt>
                <c:pt idx="77">
                  <c:v>60.885275519421853</c:v>
                </c:pt>
                <c:pt idx="78">
                  <c:v>62.35674404936821</c:v>
                </c:pt>
                <c:pt idx="79">
                  <c:v>61.675272518646004</c:v>
                </c:pt>
                <c:pt idx="80">
                  <c:v>60.392156862745097</c:v>
                </c:pt>
                <c:pt idx="81">
                  <c:v>59.616963064295483</c:v>
                </c:pt>
                <c:pt idx="82">
                  <c:v>60.839347767976484</c:v>
                </c:pt>
                <c:pt idx="83">
                  <c:v>63.113897596656223</c:v>
                </c:pt>
                <c:pt idx="84">
                  <c:v>63.22778345250255</c:v>
                </c:pt>
                <c:pt idx="85">
                  <c:v>62.421972534332085</c:v>
                </c:pt>
                <c:pt idx="86">
                  <c:v>61.978021978021978</c:v>
                </c:pt>
                <c:pt idx="87">
                  <c:v>60.344003822264689</c:v>
                </c:pt>
                <c:pt idx="88">
                  <c:v>62.318840579710141</c:v>
                </c:pt>
                <c:pt idx="89">
                  <c:v>64.424616792495996</c:v>
                </c:pt>
                <c:pt idx="90">
                  <c:v>63.941769316909294</c:v>
                </c:pt>
                <c:pt idx="91">
                  <c:v>64.078947368421055</c:v>
                </c:pt>
                <c:pt idx="92">
                  <c:v>64.175257731958766</c:v>
                </c:pt>
                <c:pt idx="93">
                  <c:v>64.296233957500533</c:v>
                </c:pt>
                <c:pt idx="94">
                  <c:v>65.82148010719439</c:v>
                </c:pt>
                <c:pt idx="95">
                  <c:v>64.646464646464651</c:v>
                </c:pt>
                <c:pt idx="96">
                  <c:v>64.693069306930695</c:v>
                </c:pt>
                <c:pt idx="97">
                  <c:v>66.181324014754424</c:v>
                </c:pt>
                <c:pt idx="98">
                  <c:v>66.304968589377495</c:v>
                </c:pt>
                <c:pt idx="99">
                  <c:v>64.021657953696788</c:v>
                </c:pt>
                <c:pt idx="100">
                  <c:v>65.641025641025635</c:v>
                </c:pt>
                <c:pt idx="101">
                  <c:v>69.362084456424071</c:v>
                </c:pt>
                <c:pt idx="102">
                  <c:v>67.272086051842706</c:v>
                </c:pt>
                <c:pt idx="103">
                  <c:v>65.784008307372801</c:v>
                </c:pt>
                <c:pt idx="104">
                  <c:v>68.127760788311235</c:v>
                </c:pt>
                <c:pt idx="105">
                  <c:v>67.506255212677232</c:v>
                </c:pt>
                <c:pt idx="106">
                  <c:v>66.797706797706809</c:v>
                </c:pt>
                <c:pt idx="107">
                  <c:v>68.43629343629344</c:v>
                </c:pt>
                <c:pt idx="108">
                  <c:v>68.852718078381798</c:v>
                </c:pt>
                <c:pt idx="109">
                  <c:v>69.119701909641364</c:v>
                </c:pt>
                <c:pt idx="110">
                  <c:v>69.961861174675818</c:v>
                </c:pt>
                <c:pt idx="111">
                  <c:v>69.325337331334339</c:v>
                </c:pt>
                <c:pt idx="112">
                  <c:v>70.085470085470078</c:v>
                </c:pt>
                <c:pt idx="113">
                  <c:v>68.47747356221933</c:v>
                </c:pt>
                <c:pt idx="114">
                  <c:v>69.77638513032332</c:v>
                </c:pt>
                <c:pt idx="115">
                  <c:v>69.87394957983193</c:v>
                </c:pt>
                <c:pt idx="116">
                  <c:v>70.9228650137741</c:v>
                </c:pt>
                <c:pt idx="117">
                  <c:v>70.708576073702758</c:v>
                </c:pt>
                <c:pt idx="118">
                  <c:v>71.051579368252703</c:v>
                </c:pt>
                <c:pt idx="119">
                  <c:v>71.177550485182266</c:v>
                </c:pt>
                <c:pt idx="120">
                  <c:v>71.819354838709685</c:v>
                </c:pt>
                <c:pt idx="121">
                  <c:v>71.123809523809527</c:v>
                </c:pt>
                <c:pt idx="122">
                  <c:v>69.89126359205099</c:v>
                </c:pt>
                <c:pt idx="123">
                  <c:v>73.314468503937007</c:v>
                </c:pt>
                <c:pt idx="124">
                  <c:v>69.585755813953483</c:v>
                </c:pt>
                <c:pt idx="125">
                  <c:v>69.886702444841973</c:v>
                </c:pt>
                <c:pt idx="126">
                  <c:v>72.119788608338226</c:v>
                </c:pt>
                <c:pt idx="127">
                  <c:v>71.501272264631041</c:v>
                </c:pt>
                <c:pt idx="128">
                  <c:v>71.964000911369325</c:v>
                </c:pt>
                <c:pt idx="129">
                  <c:v>72.079452362248901</c:v>
                </c:pt>
                <c:pt idx="130">
                  <c:v>72.360420121614155</c:v>
                </c:pt>
                <c:pt idx="131">
                  <c:v>73.289760348583883</c:v>
                </c:pt>
                <c:pt idx="132">
                  <c:v>74.001717475311295</c:v>
                </c:pt>
                <c:pt idx="133">
                  <c:v>74.537183962763137</c:v>
                </c:pt>
                <c:pt idx="134">
                  <c:v>74.559482848503805</c:v>
                </c:pt>
                <c:pt idx="135">
                  <c:v>73.936279547790335</c:v>
                </c:pt>
                <c:pt idx="136">
                  <c:v>74.984802431610944</c:v>
                </c:pt>
                <c:pt idx="137">
                  <c:v>74.158425731695132</c:v>
                </c:pt>
                <c:pt idx="138">
                  <c:v>73.574313010932741</c:v>
                </c:pt>
                <c:pt idx="139">
                  <c:v>74.562937062937067</c:v>
                </c:pt>
                <c:pt idx="140">
                  <c:v>74.070881226053643</c:v>
                </c:pt>
                <c:pt idx="141">
                  <c:v>75.503070382616912</c:v>
                </c:pt>
                <c:pt idx="142">
                  <c:v>75.323828161401551</c:v>
                </c:pt>
                <c:pt idx="143">
                  <c:v>75.234418091560954</c:v>
                </c:pt>
                <c:pt idx="144">
                  <c:v>73.934337021585335</c:v>
                </c:pt>
                <c:pt idx="145">
                  <c:v>75.919463087248317</c:v>
                </c:pt>
                <c:pt idx="146">
                  <c:v>75.973509933774835</c:v>
                </c:pt>
                <c:pt idx="147">
                  <c:v>74.773440223074232</c:v>
                </c:pt>
                <c:pt idx="148">
                  <c:v>75.74819401444789</c:v>
                </c:pt>
                <c:pt idx="149">
                  <c:v>75.766064001358131</c:v>
                </c:pt>
                <c:pt idx="150">
                  <c:v>76.254713028906579</c:v>
                </c:pt>
                <c:pt idx="151">
                  <c:v>76.782464846980986</c:v>
                </c:pt>
                <c:pt idx="152">
                  <c:v>76.580107790298868</c:v>
                </c:pt>
                <c:pt idx="153">
                  <c:v>76.699185680883659</c:v>
                </c:pt>
                <c:pt idx="154">
                  <c:v>76.228007324257618</c:v>
                </c:pt>
                <c:pt idx="155">
                  <c:v>76.831761006289312</c:v>
                </c:pt>
                <c:pt idx="156">
                  <c:v>77.484472049689444</c:v>
                </c:pt>
                <c:pt idx="157">
                  <c:v>77.448048462541223</c:v>
                </c:pt>
                <c:pt idx="158">
                  <c:v>76.906763614330075</c:v>
                </c:pt>
                <c:pt idx="159">
                  <c:v>77.338021846476138</c:v>
                </c:pt>
                <c:pt idx="160">
                  <c:v>77.13968957871397</c:v>
                </c:pt>
                <c:pt idx="161">
                  <c:v>78.04308141657539</c:v>
                </c:pt>
                <c:pt idx="162">
                  <c:v>77.310439362239379</c:v>
                </c:pt>
                <c:pt idx="163">
                  <c:v>78.70687197034502</c:v>
                </c:pt>
                <c:pt idx="164">
                  <c:v>77.542969850662161</c:v>
                </c:pt>
                <c:pt idx="165">
                  <c:v>78.183083884441345</c:v>
                </c:pt>
                <c:pt idx="166">
                  <c:v>78.307533539731679</c:v>
                </c:pt>
                <c:pt idx="167">
                  <c:v>77.553379572963422</c:v>
                </c:pt>
                <c:pt idx="168">
                  <c:v>77.987632746336871</c:v>
                </c:pt>
                <c:pt idx="169">
                  <c:v>77.855292007175606</c:v>
                </c:pt>
                <c:pt idx="170">
                  <c:v>78.180623973727421</c:v>
                </c:pt>
                <c:pt idx="171">
                  <c:v>78.025974025974023</c:v>
                </c:pt>
                <c:pt idx="172">
                  <c:v>78.749357986646118</c:v>
                </c:pt>
                <c:pt idx="173">
                  <c:v>79.23570113629151</c:v>
                </c:pt>
                <c:pt idx="174">
                  <c:v>80.24606113866048</c:v>
                </c:pt>
                <c:pt idx="175">
                  <c:v>79.230291744258224</c:v>
                </c:pt>
                <c:pt idx="176">
                  <c:v>79.45979128299571</c:v>
                </c:pt>
                <c:pt idx="177">
                  <c:v>80.007285532147407</c:v>
                </c:pt>
                <c:pt idx="178">
                  <c:v>78.844652615144412</c:v>
                </c:pt>
                <c:pt idx="179">
                  <c:v>79.294369208838205</c:v>
                </c:pt>
                <c:pt idx="180">
                  <c:v>79.712103407755592</c:v>
                </c:pt>
                <c:pt idx="181">
                  <c:v>79.453647195582676</c:v>
                </c:pt>
                <c:pt idx="182">
                  <c:v>80.041400724512684</c:v>
                </c:pt>
                <c:pt idx="183">
                  <c:v>79.895323700079643</c:v>
                </c:pt>
                <c:pt idx="184">
                  <c:v>79.460767758640088</c:v>
                </c:pt>
                <c:pt idx="185">
                  <c:v>80.523531049846838</c:v>
                </c:pt>
                <c:pt idx="186">
                  <c:v>79.906310278313583</c:v>
                </c:pt>
                <c:pt idx="187">
                  <c:v>79.810209424083766</c:v>
                </c:pt>
                <c:pt idx="188">
                  <c:v>80.046416234887744</c:v>
                </c:pt>
                <c:pt idx="189">
                  <c:v>80.102558624005127</c:v>
                </c:pt>
                <c:pt idx="190">
                  <c:v>80.539254559873115</c:v>
                </c:pt>
                <c:pt idx="191">
                  <c:v>80.549450549450555</c:v>
                </c:pt>
                <c:pt idx="192">
                  <c:v>80.601885424220455</c:v>
                </c:pt>
                <c:pt idx="193">
                  <c:v>81.136235450956264</c:v>
                </c:pt>
                <c:pt idx="194">
                  <c:v>80.86899142175524</c:v>
                </c:pt>
                <c:pt idx="195">
                  <c:v>80.763819095477388</c:v>
                </c:pt>
              </c:numCache>
            </c:numRef>
          </c:yVal>
          <c:smooth val="0"/>
          <c:extLst>
            <c:ext xmlns:c16="http://schemas.microsoft.com/office/drawing/2014/chart" uri="{C3380CC4-5D6E-409C-BE32-E72D297353CC}">
              <c16:uniqueId val="{00000001-AA0A-4833-BD28-F61086D38060}"/>
            </c:ext>
          </c:extLst>
        </c:ser>
        <c:dLbls>
          <c:showLegendKey val="0"/>
          <c:showVal val="0"/>
          <c:showCatName val="0"/>
          <c:showSerName val="0"/>
          <c:showPercent val="0"/>
          <c:showBubbleSize val="0"/>
        </c:dLbls>
        <c:axId val="798115023"/>
        <c:axId val="798116943"/>
      </c:scatterChart>
      <c:valAx>
        <c:axId val="798115023"/>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6943"/>
        <c:crosses val="autoZero"/>
        <c:crossBetween val="midCat"/>
      </c:valAx>
      <c:valAx>
        <c:axId val="798116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削減率</a:t>
                </a:r>
                <a:r>
                  <a:rPr lang="en-US" altLang="ja-JP"/>
                  <a:t>(%)</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502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5CE0B-8EC2-498B-8266-4712FFFA85A5}" type="datetimeFigureOut">
              <a:rPr lang="zh-CN" altLang="en-US" smtClean="0"/>
              <a:t>2025/1/13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15</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16</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17</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24</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2025/1/13</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2025/1/13</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2025/1/13</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2025/1/13</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2025/1/13</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2025/1/13</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0.png"/><Relationship Id="rId7" Type="http://schemas.openxmlformats.org/officeDocument/2006/relationships/image" Target="../media/image2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1.png"/><Relationship Id="rId10" Type="http://schemas.openxmlformats.org/officeDocument/2006/relationships/image" Target="../media/image23.png"/><Relationship Id="rId4" Type="http://schemas.openxmlformats.org/officeDocument/2006/relationships/image" Target="../media/image170.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0.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chart" Target="../charts/char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60FC44B0-EE14-0918-8FBF-DF8121460A8E}"/>
              </a:ext>
            </a:extLst>
          </p:cNvPr>
          <p:cNvGrpSpPr/>
          <p:nvPr/>
        </p:nvGrpSpPr>
        <p:grpSpPr>
          <a:xfrm>
            <a:off x="1479302" y="1059341"/>
            <a:ext cx="2690825" cy="4283586"/>
            <a:chOff x="1203689" y="928713"/>
            <a:chExt cx="2690825" cy="4283586"/>
          </a:xfrm>
        </p:grpSpPr>
        <p:sp>
          <p:nvSpPr>
            <p:cNvPr id="4" name="椭圆 3">
              <a:extLst>
                <a:ext uri="{FF2B5EF4-FFF2-40B4-BE49-F238E27FC236}">
                  <a16:creationId xmlns:a16="http://schemas.microsoft.com/office/drawing/2014/main" id="{EACA7BB6-8B29-A592-6974-7857BA0C3B74}"/>
                </a:ext>
              </a:extLst>
            </p:cNvPr>
            <p:cNvSpPr/>
            <p:nvPr/>
          </p:nvSpPr>
          <p:spPr>
            <a:xfrm>
              <a:off x="1220546"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5" name="椭圆 4">
              <a:extLst>
                <a:ext uri="{FF2B5EF4-FFF2-40B4-BE49-F238E27FC236}">
                  <a16:creationId xmlns:a16="http://schemas.microsoft.com/office/drawing/2014/main" id="{2E3DB077-12B1-22E3-05E1-4CC261D76502}"/>
                </a:ext>
              </a:extLst>
            </p:cNvPr>
            <p:cNvSpPr/>
            <p:nvPr/>
          </p:nvSpPr>
          <p:spPr>
            <a:xfrm>
              <a:off x="1203689"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 name="椭圆 5">
              <a:extLst>
                <a:ext uri="{FF2B5EF4-FFF2-40B4-BE49-F238E27FC236}">
                  <a16:creationId xmlns:a16="http://schemas.microsoft.com/office/drawing/2014/main" id="{1DDBFFA7-6BC1-6EA5-D33F-F6DF7C27C255}"/>
                </a:ext>
              </a:extLst>
            </p:cNvPr>
            <p:cNvSpPr/>
            <p:nvPr/>
          </p:nvSpPr>
          <p:spPr>
            <a:xfrm>
              <a:off x="1203689"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7" name="椭圆 6">
              <a:extLst>
                <a:ext uri="{FF2B5EF4-FFF2-40B4-BE49-F238E27FC236}">
                  <a16:creationId xmlns:a16="http://schemas.microsoft.com/office/drawing/2014/main" id="{C5B06601-8A10-4D55-D51F-05F5B839A484}"/>
                </a:ext>
              </a:extLst>
            </p:cNvPr>
            <p:cNvSpPr/>
            <p:nvPr/>
          </p:nvSpPr>
          <p:spPr>
            <a:xfrm>
              <a:off x="1203689"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8" name="椭圆 7">
              <a:extLst>
                <a:ext uri="{FF2B5EF4-FFF2-40B4-BE49-F238E27FC236}">
                  <a16:creationId xmlns:a16="http://schemas.microsoft.com/office/drawing/2014/main" id="{6093BE32-0BDE-DAA7-013F-CE2AB49626AA}"/>
                </a:ext>
              </a:extLst>
            </p:cNvPr>
            <p:cNvSpPr/>
            <p:nvPr/>
          </p:nvSpPr>
          <p:spPr>
            <a:xfrm>
              <a:off x="3267060"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9" name="椭圆 8">
              <a:extLst>
                <a:ext uri="{FF2B5EF4-FFF2-40B4-BE49-F238E27FC236}">
                  <a16:creationId xmlns:a16="http://schemas.microsoft.com/office/drawing/2014/main" id="{D818B0C4-5585-7560-2CA4-20EBFA1723EB}"/>
                </a:ext>
              </a:extLst>
            </p:cNvPr>
            <p:cNvSpPr/>
            <p:nvPr/>
          </p:nvSpPr>
          <p:spPr>
            <a:xfrm>
              <a:off x="3250203"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10" name="椭圆 9">
              <a:extLst>
                <a:ext uri="{FF2B5EF4-FFF2-40B4-BE49-F238E27FC236}">
                  <a16:creationId xmlns:a16="http://schemas.microsoft.com/office/drawing/2014/main" id="{7E2CE232-2CA7-8410-D5F1-2A7C692CB027}"/>
                </a:ext>
              </a:extLst>
            </p:cNvPr>
            <p:cNvSpPr/>
            <p:nvPr/>
          </p:nvSpPr>
          <p:spPr>
            <a:xfrm>
              <a:off x="3250203"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11" name="椭圆 10">
              <a:extLst>
                <a:ext uri="{FF2B5EF4-FFF2-40B4-BE49-F238E27FC236}">
                  <a16:creationId xmlns:a16="http://schemas.microsoft.com/office/drawing/2014/main" id="{33333CF1-7561-6DC9-2A38-0E9905A55DCF}"/>
                </a:ext>
              </a:extLst>
            </p:cNvPr>
            <p:cNvSpPr/>
            <p:nvPr/>
          </p:nvSpPr>
          <p:spPr>
            <a:xfrm>
              <a:off x="3250203"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15" name="直接连接符 14">
              <a:extLst>
                <a:ext uri="{FF2B5EF4-FFF2-40B4-BE49-F238E27FC236}">
                  <a16:creationId xmlns:a16="http://schemas.microsoft.com/office/drawing/2014/main" id="{6BA52529-1658-7CB6-DF20-0E0E690DF2CE}"/>
                </a:ext>
              </a:extLst>
            </p:cNvPr>
            <p:cNvCxnSpPr>
              <a:stCxn id="4" idx="6"/>
              <a:endCxn id="8" idx="2"/>
            </p:cNvCxnSpPr>
            <p:nvPr/>
          </p:nvCxnSpPr>
          <p:spPr>
            <a:xfrm>
              <a:off x="1848000" y="1242440"/>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5F0C62B-B6E7-EBDF-0950-C07FAF0DBD68}"/>
                </a:ext>
              </a:extLst>
            </p:cNvPr>
            <p:cNvCxnSpPr>
              <a:cxnSpLocks/>
              <a:stCxn id="4" idx="6"/>
              <a:endCxn id="9" idx="2"/>
            </p:cNvCxnSpPr>
            <p:nvPr/>
          </p:nvCxnSpPr>
          <p:spPr>
            <a:xfrm>
              <a:off x="1848000" y="1242440"/>
              <a:ext cx="1402203"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4FABE717-F0C3-3D1D-E71A-520C5C565346}"/>
                </a:ext>
              </a:extLst>
            </p:cNvPr>
            <p:cNvCxnSpPr>
              <a:cxnSpLocks/>
              <a:stCxn id="4" idx="6"/>
              <a:endCxn id="10" idx="2"/>
            </p:cNvCxnSpPr>
            <p:nvPr/>
          </p:nvCxnSpPr>
          <p:spPr>
            <a:xfrm>
              <a:off x="1848000" y="1242440"/>
              <a:ext cx="1402203"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8739CE7B-DC89-AD67-2394-E88D86B94164}"/>
                </a:ext>
              </a:extLst>
            </p:cNvPr>
            <p:cNvCxnSpPr>
              <a:cxnSpLocks/>
              <a:stCxn id="4" idx="6"/>
              <a:endCxn id="11" idx="2"/>
            </p:cNvCxnSpPr>
            <p:nvPr/>
          </p:nvCxnSpPr>
          <p:spPr>
            <a:xfrm>
              <a:off x="1848000" y="1242440"/>
              <a:ext cx="1402203"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52ABA01-B268-1CD2-0C81-2518A5333ADC}"/>
                </a:ext>
              </a:extLst>
            </p:cNvPr>
            <p:cNvCxnSpPr>
              <a:cxnSpLocks/>
              <a:stCxn id="5" idx="6"/>
              <a:endCxn id="8" idx="2"/>
            </p:cNvCxnSpPr>
            <p:nvPr/>
          </p:nvCxnSpPr>
          <p:spPr>
            <a:xfrm flipV="1">
              <a:off x="1831143" y="1242440"/>
              <a:ext cx="1435917"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948E68A-5AEC-6137-1BEA-EFE048190A3E}"/>
                </a:ext>
              </a:extLst>
            </p:cNvPr>
            <p:cNvCxnSpPr>
              <a:cxnSpLocks/>
              <a:stCxn id="5" idx="6"/>
              <a:endCxn id="9" idx="2"/>
            </p:cNvCxnSpPr>
            <p:nvPr/>
          </p:nvCxnSpPr>
          <p:spPr>
            <a:xfrm>
              <a:off x="1831143" y="246115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AFC3543D-3DB5-FD22-B764-B5D024CA3B03}"/>
                </a:ext>
              </a:extLst>
            </p:cNvPr>
            <p:cNvCxnSpPr>
              <a:cxnSpLocks/>
              <a:stCxn id="5" idx="6"/>
              <a:endCxn id="10" idx="2"/>
            </p:cNvCxnSpPr>
            <p:nvPr/>
          </p:nvCxnSpPr>
          <p:spPr>
            <a:xfrm>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D22B6E2-24B0-A53C-1302-070E29E8696A}"/>
                </a:ext>
              </a:extLst>
            </p:cNvPr>
            <p:cNvCxnSpPr>
              <a:cxnSpLocks/>
              <a:stCxn id="5" idx="6"/>
              <a:endCxn id="11" idx="2"/>
            </p:cNvCxnSpPr>
            <p:nvPr/>
          </p:nvCxnSpPr>
          <p:spPr>
            <a:xfrm>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2526EA85-454B-1798-6DF9-500BF6A67369}"/>
                </a:ext>
              </a:extLst>
            </p:cNvPr>
            <p:cNvCxnSpPr>
              <a:cxnSpLocks/>
              <a:stCxn id="6" idx="6"/>
              <a:endCxn id="8" idx="2"/>
            </p:cNvCxnSpPr>
            <p:nvPr/>
          </p:nvCxnSpPr>
          <p:spPr>
            <a:xfrm flipV="1">
              <a:off x="1831143" y="1242440"/>
              <a:ext cx="1435917"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C22D9F6-3F3E-01E4-9FAC-5C0FDE6C5876}"/>
                </a:ext>
              </a:extLst>
            </p:cNvPr>
            <p:cNvCxnSpPr>
              <a:cxnSpLocks/>
              <a:stCxn id="6" idx="6"/>
              <a:endCxn id="9" idx="2"/>
            </p:cNvCxnSpPr>
            <p:nvPr/>
          </p:nvCxnSpPr>
          <p:spPr>
            <a:xfrm flipV="1">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3C1A15D-159F-1F8D-666D-DBDEDEB0D9DE}"/>
                </a:ext>
              </a:extLst>
            </p:cNvPr>
            <p:cNvCxnSpPr>
              <a:cxnSpLocks/>
              <a:stCxn id="6" idx="6"/>
              <a:endCxn id="10" idx="2"/>
            </p:cNvCxnSpPr>
            <p:nvPr/>
          </p:nvCxnSpPr>
          <p:spPr>
            <a:xfrm>
              <a:off x="1831143" y="367986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EFB99110-07B5-B5FB-884A-0792EAA7FC5E}"/>
                </a:ext>
              </a:extLst>
            </p:cNvPr>
            <p:cNvCxnSpPr>
              <a:cxnSpLocks/>
              <a:stCxn id="6" idx="6"/>
              <a:endCxn id="11" idx="2"/>
            </p:cNvCxnSpPr>
            <p:nvPr/>
          </p:nvCxnSpPr>
          <p:spPr>
            <a:xfrm>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2DA7C88-9353-AEF5-0099-D47B944591F1}"/>
                </a:ext>
              </a:extLst>
            </p:cNvPr>
            <p:cNvCxnSpPr>
              <a:cxnSpLocks/>
              <a:stCxn id="7" idx="6"/>
              <a:endCxn id="8" idx="2"/>
            </p:cNvCxnSpPr>
            <p:nvPr/>
          </p:nvCxnSpPr>
          <p:spPr>
            <a:xfrm flipV="1">
              <a:off x="1831143" y="1242440"/>
              <a:ext cx="1435917"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EF1884B9-4470-37F9-0529-06FD8F94A7D9}"/>
                </a:ext>
              </a:extLst>
            </p:cNvPr>
            <p:cNvCxnSpPr>
              <a:cxnSpLocks/>
              <a:stCxn id="7" idx="6"/>
              <a:endCxn id="9" idx="2"/>
            </p:cNvCxnSpPr>
            <p:nvPr/>
          </p:nvCxnSpPr>
          <p:spPr>
            <a:xfrm flipV="1">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AF293496-072B-007B-5B8B-238A685651F5}"/>
                </a:ext>
              </a:extLst>
            </p:cNvPr>
            <p:cNvCxnSpPr>
              <a:cxnSpLocks/>
              <a:stCxn id="7" idx="6"/>
              <a:endCxn id="10" idx="2"/>
            </p:cNvCxnSpPr>
            <p:nvPr/>
          </p:nvCxnSpPr>
          <p:spPr>
            <a:xfrm flipV="1">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5ADFF722-E2C7-B5FB-7136-025626006178}"/>
                </a:ext>
              </a:extLst>
            </p:cNvPr>
            <p:cNvCxnSpPr>
              <a:cxnSpLocks/>
              <a:stCxn id="7" idx="6"/>
              <a:endCxn id="11" idx="2"/>
            </p:cNvCxnSpPr>
            <p:nvPr/>
          </p:nvCxnSpPr>
          <p:spPr>
            <a:xfrm>
              <a:off x="1831143" y="4898572"/>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99" name="组合 198">
            <a:extLst>
              <a:ext uri="{FF2B5EF4-FFF2-40B4-BE49-F238E27FC236}">
                <a16:creationId xmlns:a16="http://schemas.microsoft.com/office/drawing/2014/main" id="{174A6797-BE91-BA43-738B-51743809AC2F}"/>
              </a:ext>
            </a:extLst>
          </p:cNvPr>
          <p:cNvGrpSpPr/>
          <p:nvPr/>
        </p:nvGrpSpPr>
        <p:grpSpPr>
          <a:xfrm>
            <a:off x="6246754" y="928713"/>
            <a:ext cx="4667666" cy="4522986"/>
            <a:chOff x="6232239" y="844363"/>
            <a:chExt cx="4667666" cy="4522986"/>
          </a:xfrm>
        </p:grpSpPr>
        <p:sp>
          <p:nvSpPr>
            <p:cNvPr id="63" name="椭圆 62">
              <a:extLst>
                <a:ext uri="{FF2B5EF4-FFF2-40B4-BE49-F238E27FC236}">
                  <a16:creationId xmlns:a16="http://schemas.microsoft.com/office/drawing/2014/main" id="{A955AB20-F4D4-BE0E-61DE-7F0549F6AA79}"/>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64" name="椭圆 63">
              <a:extLst>
                <a:ext uri="{FF2B5EF4-FFF2-40B4-BE49-F238E27FC236}">
                  <a16:creationId xmlns:a16="http://schemas.microsoft.com/office/drawing/2014/main" id="{8B0B6409-4FA5-FF7E-9843-82DFB9D5DFC2}"/>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5" name="椭圆 64">
              <a:extLst>
                <a:ext uri="{FF2B5EF4-FFF2-40B4-BE49-F238E27FC236}">
                  <a16:creationId xmlns:a16="http://schemas.microsoft.com/office/drawing/2014/main" id="{E46D0BF8-6917-78C1-D245-6A36CA24DFF5}"/>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66" name="椭圆 65">
              <a:extLst>
                <a:ext uri="{FF2B5EF4-FFF2-40B4-BE49-F238E27FC236}">
                  <a16:creationId xmlns:a16="http://schemas.microsoft.com/office/drawing/2014/main" id="{01CCC237-A0D0-D239-530D-E9306F9C2C4E}"/>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67" name="椭圆 66">
              <a:extLst>
                <a:ext uri="{FF2B5EF4-FFF2-40B4-BE49-F238E27FC236}">
                  <a16:creationId xmlns:a16="http://schemas.microsoft.com/office/drawing/2014/main" id="{7680C2E1-E581-1FE4-1FB5-6E9D10CD4B2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68" name="椭圆 67">
              <a:extLst>
                <a:ext uri="{FF2B5EF4-FFF2-40B4-BE49-F238E27FC236}">
                  <a16:creationId xmlns:a16="http://schemas.microsoft.com/office/drawing/2014/main" id="{372EAD4B-7740-74F8-75D9-AA2D78638E6B}"/>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69" name="椭圆 68">
              <a:extLst>
                <a:ext uri="{FF2B5EF4-FFF2-40B4-BE49-F238E27FC236}">
                  <a16:creationId xmlns:a16="http://schemas.microsoft.com/office/drawing/2014/main" id="{7E58BDDE-3C01-86FC-3951-5834A2CD4D1C}"/>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70" name="椭圆 69">
              <a:extLst>
                <a:ext uri="{FF2B5EF4-FFF2-40B4-BE49-F238E27FC236}">
                  <a16:creationId xmlns:a16="http://schemas.microsoft.com/office/drawing/2014/main" id="{35CD8584-1FDF-20FD-2358-D0F8649DC6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74" name="直接连接符 73">
              <a:extLst>
                <a:ext uri="{FF2B5EF4-FFF2-40B4-BE49-F238E27FC236}">
                  <a16:creationId xmlns:a16="http://schemas.microsoft.com/office/drawing/2014/main" id="{19A1FD7F-49F1-3954-CFB8-8F99A2B031D3}"/>
                </a:ext>
              </a:extLst>
            </p:cNvPr>
            <p:cNvCxnSpPr>
              <a:cxnSpLocks/>
              <a:stCxn id="63" idx="6"/>
              <a:endCxn id="70"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2" name="直接连接符 151">
              <a:extLst>
                <a:ext uri="{FF2B5EF4-FFF2-40B4-BE49-F238E27FC236}">
                  <a16:creationId xmlns:a16="http://schemas.microsoft.com/office/drawing/2014/main" id="{02CE6A67-35ED-3EBB-C208-C9DDB3066C6A}"/>
                </a:ext>
              </a:extLst>
            </p:cNvPr>
            <p:cNvCxnSpPr>
              <a:cxnSpLocks/>
              <a:stCxn id="63" idx="6"/>
              <a:endCxn id="69"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C05FE87F-BD27-3C55-9E07-57DDCFE30D67}"/>
                </a:ext>
              </a:extLst>
            </p:cNvPr>
            <p:cNvCxnSpPr>
              <a:cxnSpLocks/>
              <a:stCxn id="63" idx="6"/>
              <a:endCxn id="68"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35371A63-4D6F-B71C-74D3-093E4B35A0C6}"/>
                </a:ext>
              </a:extLst>
            </p:cNvPr>
            <p:cNvCxnSpPr>
              <a:cxnSpLocks/>
              <a:stCxn id="63" idx="6"/>
              <a:endCxn id="67"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703F40F4-64CC-95AA-7EC4-55627A24741A}"/>
                </a:ext>
              </a:extLst>
            </p:cNvPr>
            <p:cNvCxnSpPr>
              <a:cxnSpLocks/>
              <a:stCxn id="64" idx="6"/>
              <a:endCxn id="67"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F2378678-FC53-67F2-A130-4C99ECD65FBC}"/>
                </a:ext>
              </a:extLst>
            </p:cNvPr>
            <p:cNvCxnSpPr>
              <a:cxnSpLocks/>
              <a:stCxn id="64" idx="6"/>
              <a:endCxn id="68"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08502FA4-57B6-D8D2-AE79-CFCE9EDD2F02}"/>
                </a:ext>
              </a:extLst>
            </p:cNvPr>
            <p:cNvCxnSpPr>
              <a:cxnSpLocks/>
              <a:stCxn id="64" idx="6"/>
              <a:endCxn id="69"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A0F4A14C-664C-0A43-DEEE-1417E900BF48}"/>
                </a:ext>
              </a:extLst>
            </p:cNvPr>
            <p:cNvCxnSpPr>
              <a:cxnSpLocks/>
              <a:stCxn id="64" idx="6"/>
              <a:endCxn id="70"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5" name="直接连接符 174">
              <a:extLst>
                <a:ext uri="{FF2B5EF4-FFF2-40B4-BE49-F238E27FC236}">
                  <a16:creationId xmlns:a16="http://schemas.microsoft.com/office/drawing/2014/main" id="{FE74B26E-23C8-AE93-B422-0C1BEE062EA4}"/>
                </a:ext>
              </a:extLst>
            </p:cNvPr>
            <p:cNvCxnSpPr>
              <a:cxnSpLocks/>
              <a:stCxn id="67" idx="6"/>
              <a:endCxn id="65"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E4975E5C-A3B9-6B38-7C01-9535A3FCD984}"/>
                </a:ext>
              </a:extLst>
            </p:cNvPr>
            <p:cNvCxnSpPr>
              <a:cxnSpLocks/>
              <a:stCxn id="68" idx="6"/>
              <a:endCxn id="65"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1" name="直接连接符 180">
              <a:extLst>
                <a:ext uri="{FF2B5EF4-FFF2-40B4-BE49-F238E27FC236}">
                  <a16:creationId xmlns:a16="http://schemas.microsoft.com/office/drawing/2014/main" id="{4F16AA25-388D-CBF2-3284-47C7F03BF8EE}"/>
                </a:ext>
              </a:extLst>
            </p:cNvPr>
            <p:cNvCxnSpPr>
              <a:cxnSpLocks/>
              <a:stCxn id="69" idx="6"/>
              <a:endCxn id="65"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4" name="直接连接符 183">
              <a:extLst>
                <a:ext uri="{FF2B5EF4-FFF2-40B4-BE49-F238E27FC236}">
                  <a16:creationId xmlns:a16="http://schemas.microsoft.com/office/drawing/2014/main" id="{73982078-0942-00DC-2918-66A087E1A8DA}"/>
                </a:ext>
              </a:extLst>
            </p:cNvPr>
            <p:cNvCxnSpPr>
              <a:cxnSpLocks/>
              <a:stCxn id="70" idx="6"/>
              <a:endCxn id="65"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7" name="直接连接符 186">
              <a:extLst>
                <a:ext uri="{FF2B5EF4-FFF2-40B4-BE49-F238E27FC236}">
                  <a16:creationId xmlns:a16="http://schemas.microsoft.com/office/drawing/2014/main" id="{9442DBC1-E95B-2989-7688-501BE7DFD4BD}"/>
                </a:ext>
              </a:extLst>
            </p:cNvPr>
            <p:cNvCxnSpPr>
              <a:cxnSpLocks/>
              <a:stCxn id="67" idx="6"/>
              <a:endCxn id="66"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47F9A61F-AC5F-C698-A509-EBF0984DCA8E}"/>
                </a:ext>
              </a:extLst>
            </p:cNvPr>
            <p:cNvCxnSpPr>
              <a:cxnSpLocks/>
              <a:stCxn id="66" idx="2"/>
              <a:endCxn id="68"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BE704601-6ECE-D907-C6D2-E1B70D9F56D4}"/>
                </a:ext>
              </a:extLst>
            </p:cNvPr>
            <p:cNvCxnSpPr>
              <a:cxnSpLocks/>
              <a:stCxn id="66" idx="2"/>
              <a:endCxn id="69"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D12F1260-0D42-FD00-69E8-3F51FF16105C}"/>
                </a:ext>
              </a:extLst>
            </p:cNvPr>
            <p:cNvCxnSpPr>
              <a:cxnSpLocks/>
              <a:stCxn id="66" idx="2"/>
              <a:endCxn id="70"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02644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B3A0-3ED4-1711-2727-BDB3049A37E5}"/>
            </a:ext>
          </a:extLst>
        </p:cNvPr>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99BD12EB-0827-EFF9-B768-B91AA615F7E8}"/>
              </a:ext>
            </a:extLst>
          </p:cNvPr>
          <p:cNvGraphicFramePr>
            <a:graphicFrameLocks noGrp="1"/>
          </p:cNvGraphicFramePr>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2" name="矩形: 圆角 1">
            <a:extLst>
              <a:ext uri="{FF2B5EF4-FFF2-40B4-BE49-F238E27FC236}">
                <a16:creationId xmlns:a16="http://schemas.microsoft.com/office/drawing/2014/main" id="{2A4BB67A-FB93-E3E9-8910-DE3E50083518}"/>
              </a:ext>
            </a:extLst>
          </p:cNvPr>
          <p:cNvSpPr/>
          <p:nvPr/>
        </p:nvSpPr>
        <p:spPr>
          <a:xfrm rot="5400000">
            <a:off x="1483412" y="3409872"/>
            <a:ext cx="3819562"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 name="矩形: 圆角 2">
            <a:extLst>
              <a:ext uri="{FF2B5EF4-FFF2-40B4-BE49-F238E27FC236}">
                <a16:creationId xmlns:a16="http://schemas.microsoft.com/office/drawing/2014/main" id="{D3F7193B-033F-24A7-4BA5-F28B33816443}"/>
              </a:ext>
            </a:extLst>
          </p:cNvPr>
          <p:cNvSpPr/>
          <p:nvPr/>
        </p:nvSpPr>
        <p:spPr>
          <a:xfrm rot="5400000">
            <a:off x="3454365"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 name="矩形: 圆角 3">
            <a:extLst>
              <a:ext uri="{FF2B5EF4-FFF2-40B4-BE49-F238E27FC236}">
                <a16:creationId xmlns:a16="http://schemas.microsoft.com/office/drawing/2014/main" id="{A5FF6628-554A-B22D-2C7D-008A13A97FFA}"/>
              </a:ext>
            </a:extLst>
          </p:cNvPr>
          <p:cNvSpPr/>
          <p:nvPr/>
        </p:nvSpPr>
        <p:spPr>
          <a:xfrm rot="5400000">
            <a:off x="5491610"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 name="矩形: 圆角 4">
            <a:extLst>
              <a:ext uri="{FF2B5EF4-FFF2-40B4-BE49-F238E27FC236}">
                <a16:creationId xmlns:a16="http://schemas.microsoft.com/office/drawing/2014/main" id="{FB74361A-FCDC-BA66-EA10-C09358644720}"/>
              </a:ext>
            </a:extLst>
          </p:cNvPr>
          <p:cNvSpPr/>
          <p:nvPr/>
        </p:nvSpPr>
        <p:spPr>
          <a:xfrm rot="5400000">
            <a:off x="7515110" y="3409873"/>
            <a:ext cx="3819561"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1218327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63082" y="1024727"/>
            <a:ext cx="6210959" cy="4308872"/>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ja-JP" altLang="en-US" sz="1600" b="1" dirty="0"/>
              <a:t>②</a:t>
            </a:r>
            <a:r>
              <a:rPr lang="ja-JP" altLang="en-US" sz="1600" dirty="0"/>
              <a:t>同じタイミングに複数の町に行くことはできない</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E9D9BE-8F23-8990-FBBC-E5B16CEA831A}"/>
                  </a:ext>
                </a:extLst>
              </p:cNvPr>
              <p:cNvSpPr txBox="1"/>
              <p:nvPr/>
            </p:nvSpPr>
            <p:spPr>
              <a:xfrm>
                <a:off x="3922006" y="3138621"/>
                <a:ext cx="2457724" cy="338554"/>
              </a:xfrm>
              <a:prstGeom prst="rect">
                <a:avLst/>
              </a:prstGeom>
              <a:noFill/>
            </p:spPr>
            <p:txBody>
              <a:bodyPr wrap="none" rtlCol="0">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10" name="文本框 9">
                <a:extLst>
                  <a:ext uri="{FF2B5EF4-FFF2-40B4-BE49-F238E27FC236}">
                    <a16:creationId xmlns:a16="http://schemas.microsoft.com/office/drawing/2014/main" id="{A5E9D9BE-8F23-8990-FBBC-E5B16CEA831A}"/>
                  </a:ext>
                </a:extLst>
              </p:cNvPr>
              <p:cNvSpPr txBox="1">
                <a:spLocks noRot="1" noChangeAspect="1" noMove="1" noResize="1" noEditPoints="1" noAdjustHandles="1" noChangeArrowheads="1" noChangeShapeType="1" noTextEdit="1"/>
              </p:cNvSpPr>
              <p:nvPr/>
            </p:nvSpPr>
            <p:spPr>
              <a:xfrm>
                <a:off x="3922006" y="3138621"/>
                <a:ext cx="2457724" cy="338554"/>
              </a:xfrm>
              <a:prstGeom prst="rect">
                <a:avLst/>
              </a:prstGeom>
              <a:blipFill>
                <a:blip r:embed="rId2"/>
                <a:stretch>
                  <a:fillRect l="-1238"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67FDA2-74BD-9F0B-77C5-4CC845E75217}"/>
                  </a:ext>
                </a:extLst>
              </p:cNvPr>
              <p:cNvSpPr txBox="1"/>
              <p:nvPr/>
            </p:nvSpPr>
            <p:spPr>
              <a:xfrm>
                <a:off x="3970417" y="3559122"/>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12" name="文本框 11">
                <a:extLst>
                  <a:ext uri="{FF2B5EF4-FFF2-40B4-BE49-F238E27FC236}">
                    <a16:creationId xmlns:a16="http://schemas.microsoft.com/office/drawing/2014/main" id="{6E67FDA2-74BD-9F0B-77C5-4CC845E75217}"/>
                  </a:ext>
                </a:extLst>
              </p:cNvPr>
              <p:cNvSpPr txBox="1">
                <a:spLocks noRot="1" noChangeAspect="1" noMove="1" noResize="1" noEditPoints="1" noAdjustHandles="1" noChangeArrowheads="1" noChangeShapeType="1" noTextEdit="1"/>
              </p:cNvSpPr>
              <p:nvPr/>
            </p:nvSpPr>
            <p:spPr>
              <a:xfrm>
                <a:off x="3970417" y="3559122"/>
                <a:ext cx="2270657" cy="6981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95206F4-8083-5989-D52F-105F58B9899D}"/>
                  </a:ext>
                </a:extLst>
              </p:cNvPr>
              <p:cNvSpPr txBox="1"/>
              <p:nvPr/>
            </p:nvSpPr>
            <p:spPr>
              <a:xfrm>
                <a:off x="3970417" y="5079620"/>
                <a:ext cx="2457724" cy="338554"/>
              </a:xfrm>
              <a:prstGeom prst="rect">
                <a:avLst/>
              </a:prstGeom>
              <a:noFill/>
            </p:spPr>
            <p:txBody>
              <a:bodyPr wrap="none" rtlCol="0">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21" name="文本框 20">
                <a:extLst>
                  <a:ext uri="{FF2B5EF4-FFF2-40B4-BE49-F238E27FC236}">
                    <a16:creationId xmlns:a16="http://schemas.microsoft.com/office/drawing/2014/main" id="{B95206F4-8083-5989-D52F-105F58B9899D}"/>
                  </a:ext>
                </a:extLst>
              </p:cNvPr>
              <p:cNvSpPr txBox="1">
                <a:spLocks noRot="1" noChangeAspect="1" noMove="1" noResize="1" noEditPoints="1" noAdjustHandles="1" noChangeArrowheads="1" noChangeShapeType="1" noTextEdit="1"/>
              </p:cNvSpPr>
              <p:nvPr/>
            </p:nvSpPr>
            <p:spPr>
              <a:xfrm>
                <a:off x="3970417" y="5079620"/>
                <a:ext cx="2457724" cy="338554"/>
              </a:xfrm>
              <a:prstGeom prst="rect">
                <a:avLst/>
              </a:prstGeom>
              <a:blipFill>
                <a:blip r:embed="rId4"/>
                <a:stretch>
                  <a:fillRect l="-1241"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3CB91AD-42AD-0155-AB51-3812EABA9990}"/>
                  </a:ext>
                </a:extLst>
              </p:cNvPr>
              <p:cNvSpPr txBox="1"/>
              <p:nvPr/>
            </p:nvSpPr>
            <p:spPr>
              <a:xfrm>
                <a:off x="3907915" y="5704138"/>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26" name="文本框 25">
                <a:extLst>
                  <a:ext uri="{FF2B5EF4-FFF2-40B4-BE49-F238E27FC236}">
                    <a16:creationId xmlns:a16="http://schemas.microsoft.com/office/drawing/2014/main" id="{B3CB91AD-42AD-0155-AB51-3812EABA9990}"/>
                  </a:ext>
                </a:extLst>
              </p:cNvPr>
              <p:cNvSpPr txBox="1">
                <a:spLocks noRot="1" noChangeAspect="1" noMove="1" noResize="1" noEditPoints="1" noAdjustHandles="1" noChangeArrowheads="1" noChangeShapeType="1" noTextEdit="1"/>
              </p:cNvSpPr>
              <p:nvPr/>
            </p:nvSpPr>
            <p:spPr>
              <a:xfrm>
                <a:off x="3907915" y="5704138"/>
                <a:ext cx="2381839" cy="6981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D5F7DA-722D-737D-E35F-22ED6CA7E43F}"/>
                  </a:ext>
                </a:extLst>
              </p:cNvPr>
              <p:cNvSpPr txBox="1"/>
              <p:nvPr/>
            </p:nvSpPr>
            <p:spPr>
              <a:xfrm>
                <a:off x="7288312" y="3559122"/>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27" name="文本框 26">
                <a:extLst>
                  <a:ext uri="{FF2B5EF4-FFF2-40B4-BE49-F238E27FC236}">
                    <a16:creationId xmlns:a16="http://schemas.microsoft.com/office/drawing/2014/main" id="{E0D5F7DA-722D-737D-E35F-22ED6CA7E43F}"/>
                  </a:ext>
                </a:extLst>
              </p:cNvPr>
              <p:cNvSpPr txBox="1">
                <a:spLocks noRot="1" noChangeAspect="1" noMove="1" noResize="1" noEditPoints="1" noAdjustHandles="1" noChangeArrowheads="1" noChangeShapeType="1" noTextEdit="1"/>
              </p:cNvSpPr>
              <p:nvPr/>
            </p:nvSpPr>
            <p:spPr>
              <a:xfrm>
                <a:off x="7288312" y="3559122"/>
                <a:ext cx="1468351" cy="736099"/>
              </a:xfrm>
              <a:prstGeom prst="rect">
                <a:avLst/>
              </a:prstGeom>
              <a:blipFill>
                <a:blip r:embed="rId6"/>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5B159F9-59A4-6C96-421C-91F38C3FF81C}"/>
              </a:ext>
            </a:extLst>
          </p:cNvPr>
          <p:cNvGrpSpPr/>
          <p:nvPr/>
        </p:nvGrpSpPr>
        <p:grpSpPr>
          <a:xfrm>
            <a:off x="6289754" y="3616838"/>
            <a:ext cx="851311" cy="636886"/>
            <a:chOff x="7969718" y="2598389"/>
            <a:chExt cx="1453415" cy="789932"/>
          </a:xfrm>
        </p:grpSpPr>
        <p:sp>
          <p:nvSpPr>
            <p:cNvPr id="29" name="箭头: 右 28">
              <a:extLst>
                <a:ext uri="{FF2B5EF4-FFF2-40B4-BE49-F238E27FC236}">
                  <a16:creationId xmlns:a16="http://schemas.microsoft.com/office/drawing/2014/main" id="{5B44A5C1-9739-7891-4E53-863923760C6E}"/>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9">
              <a:extLst>
                <a:ext uri="{FF2B5EF4-FFF2-40B4-BE49-F238E27FC236}">
                  <a16:creationId xmlns:a16="http://schemas.microsoft.com/office/drawing/2014/main" id="{1511C821-A740-59EF-6A2B-33F6843A52D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1" name="文本框 30">
              <a:extLst>
                <a:ext uri="{FF2B5EF4-FFF2-40B4-BE49-F238E27FC236}">
                  <a16:creationId xmlns:a16="http://schemas.microsoft.com/office/drawing/2014/main" id="{D1C3F203-5255-92B5-4E43-1745391C16F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FD04853-B28E-FCCE-CD0F-8D08A8796117}"/>
                  </a:ext>
                </a:extLst>
              </p:cNvPr>
              <p:cNvSpPr txBox="1"/>
              <p:nvPr/>
            </p:nvSpPr>
            <p:spPr>
              <a:xfrm>
                <a:off x="7288312" y="573838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32" name="文本框 31">
                <a:extLst>
                  <a:ext uri="{FF2B5EF4-FFF2-40B4-BE49-F238E27FC236}">
                    <a16:creationId xmlns:a16="http://schemas.microsoft.com/office/drawing/2014/main" id="{0FD04853-B28E-FCCE-CD0F-8D08A8796117}"/>
                  </a:ext>
                </a:extLst>
              </p:cNvPr>
              <p:cNvSpPr txBox="1">
                <a:spLocks noRot="1" noChangeAspect="1" noMove="1" noResize="1" noEditPoints="1" noAdjustHandles="1" noChangeArrowheads="1" noChangeShapeType="1" noTextEdit="1"/>
              </p:cNvSpPr>
              <p:nvPr/>
            </p:nvSpPr>
            <p:spPr>
              <a:xfrm>
                <a:off x="7288312" y="5738385"/>
                <a:ext cx="1468351" cy="736099"/>
              </a:xfrm>
              <a:prstGeom prst="rect">
                <a:avLst/>
              </a:prstGeom>
              <a:blipFill>
                <a:blip r:embed="rId7"/>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2EC2472-93AF-EE61-4582-7D05A90E0096}"/>
              </a:ext>
            </a:extLst>
          </p:cNvPr>
          <p:cNvGrpSpPr/>
          <p:nvPr/>
        </p:nvGrpSpPr>
        <p:grpSpPr>
          <a:xfrm>
            <a:off x="6241074" y="5725100"/>
            <a:ext cx="851311" cy="636886"/>
            <a:chOff x="7969718" y="2598389"/>
            <a:chExt cx="1453415" cy="789932"/>
          </a:xfrm>
        </p:grpSpPr>
        <p:sp>
          <p:nvSpPr>
            <p:cNvPr id="34" name="箭头: 右 33">
              <a:extLst>
                <a:ext uri="{FF2B5EF4-FFF2-40B4-BE49-F238E27FC236}">
                  <a16:creationId xmlns:a16="http://schemas.microsoft.com/office/drawing/2014/main" id="{BCDBF3DF-3EEA-9FD9-878D-C51F4430A912}"/>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a:extLst>
                <a:ext uri="{FF2B5EF4-FFF2-40B4-BE49-F238E27FC236}">
                  <a16:creationId xmlns:a16="http://schemas.microsoft.com/office/drawing/2014/main" id="{00D1E535-3A57-15AC-98DA-FF5C95323E9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6" name="文本框 35">
              <a:extLst>
                <a:ext uri="{FF2B5EF4-FFF2-40B4-BE49-F238E27FC236}">
                  <a16:creationId xmlns:a16="http://schemas.microsoft.com/office/drawing/2014/main" id="{D7A8E176-771C-6D4D-AE85-9E11E21662DE}"/>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p:sp>
        <p:nvSpPr>
          <p:cNvPr id="42" name="箭头: 右 41">
            <a:extLst>
              <a:ext uri="{FF2B5EF4-FFF2-40B4-BE49-F238E27FC236}">
                <a16:creationId xmlns:a16="http://schemas.microsoft.com/office/drawing/2014/main" id="{88F50966-06FE-977F-FA82-67D84FC75BF3}"/>
              </a:ext>
            </a:extLst>
          </p:cNvPr>
          <p:cNvSpPr/>
          <p:nvPr/>
        </p:nvSpPr>
        <p:spPr>
          <a:xfrm rot="1800000">
            <a:off x="8742319" y="420046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箭头: 右 44">
            <a:extLst>
              <a:ext uri="{FF2B5EF4-FFF2-40B4-BE49-F238E27FC236}">
                <a16:creationId xmlns:a16="http://schemas.microsoft.com/office/drawing/2014/main" id="{65CA9ABC-C414-3AA4-F4D6-61BA1A1A2198}"/>
              </a:ext>
            </a:extLst>
          </p:cNvPr>
          <p:cNvSpPr/>
          <p:nvPr/>
        </p:nvSpPr>
        <p:spPr>
          <a:xfrm rot="19800000">
            <a:off x="8803395" y="575140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30285EE-66CD-3DFB-37E3-0F9D4D22AF21}"/>
                  </a:ext>
                </a:extLst>
              </p:cNvPr>
              <p:cNvSpPr txBox="1"/>
              <p:nvPr/>
            </p:nvSpPr>
            <p:spPr>
              <a:xfrm>
                <a:off x="8871218" y="4688551"/>
                <a:ext cx="3320782" cy="782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0" i="1" smtClean="0">
                          <a:latin typeface="Cambria Math" panose="02040503050406030204" pitchFamily="18" charset="0"/>
                          <a:ea typeface="Cambria Math" panose="02040503050406030204" pitchFamily="18" charset="0"/>
                        </a:rPr>
                        <m:t>𝜆</m:t>
                      </m:r>
                      <m:d>
                        <m:dPr>
                          <m:ctrlPr>
                            <a:rPr lang="en-US" altLang="zh-CN" sz="1200" b="0" i="1" smtClean="0">
                              <a:latin typeface="Cambria Math" panose="02040503050406030204" pitchFamily="18" charset="0"/>
                              <a:ea typeface="Cambria Math" panose="02040503050406030204" pitchFamily="18" charset="0"/>
                            </a:rPr>
                          </m:ctrlPr>
                        </m:dPr>
                        <m:e>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r>
                            <a:rPr lang="en-US" altLang="zh-CN" sz="1200" b="0" i="1" smtClean="0">
                              <a:latin typeface="Cambria Math" panose="02040503050406030204" pitchFamily="18" charset="0"/>
                            </a:rPr>
                            <m:t>+</m:t>
                          </m:r>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e>
                      </m:d>
                    </m:oMath>
                  </m:oMathPara>
                </a14:m>
                <a:endParaRPr lang="zh-CN" altLang="en-US" sz="1200" dirty="0"/>
              </a:p>
            </p:txBody>
          </p:sp>
        </mc:Choice>
        <mc:Fallback xmlns="">
          <p:sp>
            <p:nvSpPr>
              <p:cNvPr id="47" name="文本框 46">
                <a:extLst>
                  <a:ext uri="{FF2B5EF4-FFF2-40B4-BE49-F238E27FC236}">
                    <a16:creationId xmlns:a16="http://schemas.microsoft.com/office/drawing/2014/main" id="{030285EE-66CD-3DFB-37E3-0F9D4D22AF21}"/>
                  </a:ext>
                </a:extLst>
              </p:cNvPr>
              <p:cNvSpPr txBox="1">
                <a:spLocks noRot="1" noChangeAspect="1" noMove="1" noResize="1" noEditPoints="1" noAdjustHandles="1" noChangeArrowheads="1" noChangeShapeType="1" noTextEdit="1"/>
              </p:cNvSpPr>
              <p:nvPr/>
            </p:nvSpPr>
            <p:spPr>
              <a:xfrm>
                <a:off x="8871218" y="4688551"/>
                <a:ext cx="3320782" cy="78213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47BB60-743A-1DE9-5C12-2546A448577D}"/>
                  </a:ext>
                </a:extLst>
              </p:cNvPr>
              <p:cNvSpPr txBox="1"/>
              <p:nvPr/>
            </p:nvSpPr>
            <p:spPr>
              <a:xfrm>
                <a:off x="7870683" y="264051"/>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49" name="文本框 48">
                <a:extLst>
                  <a:ext uri="{FF2B5EF4-FFF2-40B4-BE49-F238E27FC236}">
                    <a16:creationId xmlns:a16="http://schemas.microsoft.com/office/drawing/2014/main" id="{ED47BB60-743A-1DE9-5C12-2546A448577D}"/>
                  </a:ext>
                </a:extLst>
              </p:cNvPr>
              <p:cNvSpPr txBox="1">
                <a:spLocks noRot="1" noChangeAspect="1" noMove="1" noResize="1" noEditPoints="1" noAdjustHandles="1" noChangeArrowheads="1" noChangeShapeType="1" noTextEdit="1"/>
              </p:cNvSpPr>
              <p:nvPr/>
            </p:nvSpPr>
            <p:spPr>
              <a:xfrm>
                <a:off x="7870683" y="264051"/>
                <a:ext cx="4234471" cy="523220"/>
              </a:xfrm>
              <a:prstGeom prst="rect">
                <a:avLst/>
              </a:prstGeom>
              <a:blipFill>
                <a:blip r:embed="rId9"/>
                <a:stretch>
                  <a:fillRect l="-287" b="-10227"/>
                </a:stretch>
              </a:blipFill>
              <a:ln>
                <a:solidFill>
                  <a:schemeClr val="tx1"/>
                </a:solidFill>
              </a:ln>
            </p:spPr>
            <p:txBody>
              <a:bodyPr/>
              <a:lstStyle/>
              <a:p>
                <a:r>
                  <a:rPr lang="zh-CN" altLang="en-US">
                    <a:noFill/>
                  </a:rPr>
                  <a:t> </a:t>
                </a:r>
              </a:p>
            </p:txBody>
          </p:sp>
        </mc:Fallback>
      </mc:AlternateContent>
      <p:pic>
        <p:nvPicPr>
          <p:cNvPr id="51" name="图片 50">
            <a:extLst>
              <a:ext uri="{FF2B5EF4-FFF2-40B4-BE49-F238E27FC236}">
                <a16:creationId xmlns:a16="http://schemas.microsoft.com/office/drawing/2014/main" id="{E7B6C81D-52FD-7A47-3574-D8AEE51F3477}"/>
              </a:ext>
            </a:extLst>
          </p:cNvPr>
          <p:cNvPicPr>
            <a:picLocks noChangeAspect="1"/>
          </p:cNvPicPr>
          <p:nvPr/>
        </p:nvPicPr>
        <p:blipFill>
          <a:blip r:embed="rId10"/>
          <a:stretch>
            <a:fillRect/>
          </a:stretch>
        </p:blipFill>
        <p:spPr>
          <a:xfrm>
            <a:off x="7594950" y="1210331"/>
            <a:ext cx="4383799" cy="2200028"/>
          </a:xfrm>
          <a:prstGeom prst="rect">
            <a:avLst/>
          </a:prstGeom>
        </p:spPr>
      </p:pic>
      <p:sp>
        <p:nvSpPr>
          <p:cNvPr id="52" name="文本框 51">
            <a:extLst>
              <a:ext uri="{FF2B5EF4-FFF2-40B4-BE49-F238E27FC236}">
                <a16:creationId xmlns:a16="http://schemas.microsoft.com/office/drawing/2014/main" id="{48282894-248A-AF1E-86D7-4C63685B3BB8}"/>
              </a:ext>
            </a:extLst>
          </p:cNvPr>
          <p:cNvSpPr txBox="1"/>
          <p:nvPr/>
        </p:nvSpPr>
        <p:spPr>
          <a:xfrm>
            <a:off x="5747838" y="1250248"/>
            <a:ext cx="1935145" cy="523220"/>
          </a:xfrm>
          <a:prstGeom prst="rect">
            <a:avLst/>
          </a:prstGeom>
          <a:noFill/>
        </p:spPr>
        <p:txBody>
          <a:bodyPr wrap="none" rtlCol="0">
            <a:spAutoFit/>
          </a:bodyPr>
          <a:lstStyle/>
          <a:p>
            <a:r>
              <a:rPr lang="ja-JP" altLang="en-US" sz="1400" dirty="0"/>
              <a:t>展開された</a:t>
            </a:r>
            <a:endParaRPr lang="en-US" altLang="ja-JP" sz="1400" dirty="0"/>
          </a:p>
          <a:p>
            <a:r>
              <a:rPr lang="ja-JP" altLang="en-US" sz="1400" dirty="0"/>
              <a:t>制約条件の</a:t>
            </a:r>
            <a:r>
              <a:rPr lang="en-US" altLang="ja-JP" sz="1400" dirty="0"/>
              <a:t>QUBO</a:t>
            </a:r>
            <a:r>
              <a:rPr lang="ja-JP" altLang="en-US" sz="1400" dirty="0"/>
              <a:t>行列</a:t>
            </a:r>
            <a:endParaRPr lang="zh-CN" altLang="en-US" sz="1400" dirty="0"/>
          </a:p>
        </p:txBody>
      </p:sp>
      <p:graphicFrame>
        <p:nvGraphicFramePr>
          <p:cNvPr id="44" name="表格 43">
            <a:extLst>
              <a:ext uri="{FF2B5EF4-FFF2-40B4-BE49-F238E27FC236}">
                <a16:creationId xmlns:a16="http://schemas.microsoft.com/office/drawing/2014/main" id="{9E84BCAC-71BE-6662-8079-D26477A7F93B}"/>
              </a:ext>
            </a:extLst>
          </p:cNvPr>
          <p:cNvGraphicFramePr>
            <a:graphicFrameLocks noGrp="1"/>
          </p:cNvGraphicFramePr>
          <p:nvPr>
            <p:extLst>
              <p:ext uri="{D42A27DB-BD31-4B8C-83A1-F6EECF244321}">
                <p14:modId xmlns:p14="http://schemas.microsoft.com/office/powerpoint/2010/main" val="2701767915"/>
              </p:ext>
            </p:extLst>
          </p:nvPr>
        </p:nvGraphicFramePr>
        <p:xfrm>
          <a:off x="477301" y="2882729"/>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3" name="矩形: 圆角 52">
            <a:extLst>
              <a:ext uri="{FF2B5EF4-FFF2-40B4-BE49-F238E27FC236}">
                <a16:creationId xmlns:a16="http://schemas.microsoft.com/office/drawing/2014/main" id="{577DB4AB-66B9-E076-EBB0-F4F147B5338C}"/>
              </a:ext>
            </a:extLst>
          </p:cNvPr>
          <p:cNvSpPr/>
          <p:nvPr/>
        </p:nvSpPr>
        <p:spPr>
          <a:xfrm>
            <a:off x="1203542" y="328623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矩形: 圆角 54">
            <a:extLst>
              <a:ext uri="{FF2B5EF4-FFF2-40B4-BE49-F238E27FC236}">
                <a16:creationId xmlns:a16="http://schemas.microsoft.com/office/drawing/2014/main" id="{65B55AC0-07FA-54A0-D616-9C211C068765}"/>
              </a:ext>
            </a:extLst>
          </p:cNvPr>
          <p:cNvSpPr/>
          <p:nvPr/>
        </p:nvSpPr>
        <p:spPr>
          <a:xfrm>
            <a:off x="1203542" y="364265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矩形: 圆角 55">
            <a:extLst>
              <a:ext uri="{FF2B5EF4-FFF2-40B4-BE49-F238E27FC236}">
                <a16:creationId xmlns:a16="http://schemas.microsoft.com/office/drawing/2014/main" id="{64B68A38-4AC9-6175-BEF5-3761E8114749}"/>
              </a:ext>
            </a:extLst>
          </p:cNvPr>
          <p:cNvSpPr/>
          <p:nvPr/>
        </p:nvSpPr>
        <p:spPr>
          <a:xfrm>
            <a:off x="1203542" y="399907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圆角 56">
            <a:extLst>
              <a:ext uri="{FF2B5EF4-FFF2-40B4-BE49-F238E27FC236}">
                <a16:creationId xmlns:a16="http://schemas.microsoft.com/office/drawing/2014/main" id="{FD7F71B8-9814-C2B7-4D07-D9C2DB5095F1}"/>
              </a:ext>
            </a:extLst>
          </p:cNvPr>
          <p:cNvSpPr/>
          <p:nvPr/>
        </p:nvSpPr>
        <p:spPr>
          <a:xfrm>
            <a:off x="1203542" y="432685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58" name="表格 57">
            <a:extLst>
              <a:ext uri="{FF2B5EF4-FFF2-40B4-BE49-F238E27FC236}">
                <a16:creationId xmlns:a16="http://schemas.microsoft.com/office/drawing/2014/main" id="{4A1342A8-2A95-90EF-68F7-44E5AE68BFDC}"/>
              </a:ext>
            </a:extLst>
          </p:cNvPr>
          <p:cNvGraphicFramePr>
            <a:graphicFrameLocks noGrp="1"/>
          </p:cNvGraphicFramePr>
          <p:nvPr>
            <p:extLst>
              <p:ext uri="{D42A27DB-BD31-4B8C-83A1-F6EECF244321}">
                <p14:modId xmlns:p14="http://schemas.microsoft.com/office/powerpoint/2010/main" val="2329069853"/>
              </p:ext>
            </p:extLst>
          </p:nvPr>
        </p:nvGraphicFramePr>
        <p:xfrm>
          <a:off x="493000" y="505789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9" name="矩形: 圆角 58">
            <a:extLst>
              <a:ext uri="{FF2B5EF4-FFF2-40B4-BE49-F238E27FC236}">
                <a16:creationId xmlns:a16="http://schemas.microsoft.com/office/drawing/2014/main" id="{5536D013-5717-7E16-621B-2A1620E3A226}"/>
              </a:ext>
            </a:extLst>
          </p:cNvPr>
          <p:cNvSpPr/>
          <p:nvPr/>
        </p:nvSpPr>
        <p:spPr>
          <a:xfrm rot="5400000">
            <a:off x="86936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矩形: 圆角 59">
            <a:extLst>
              <a:ext uri="{FF2B5EF4-FFF2-40B4-BE49-F238E27FC236}">
                <a16:creationId xmlns:a16="http://schemas.microsoft.com/office/drawing/2014/main" id="{35981B48-599D-3DB6-13EA-ED191F2280B4}"/>
              </a:ext>
            </a:extLst>
          </p:cNvPr>
          <p:cNvSpPr/>
          <p:nvPr/>
        </p:nvSpPr>
        <p:spPr>
          <a:xfrm rot="5400000">
            <a:off x="154568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矩形: 圆角 60">
            <a:extLst>
              <a:ext uri="{FF2B5EF4-FFF2-40B4-BE49-F238E27FC236}">
                <a16:creationId xmlns:a16="http://schemas.microsoft.com/office/drawing/2014/main" id="{8F6E39A0-C47C-CFBF-5FC0-2E5F2ABD8C0C}"/>
              </a:ext>
            </a:extLst>
          </p:cNvPr>
          <p:cNvSpPr/>
          <p:nvPr/>
        </p:nvSpPr>
        <p:spPr>
          <a:xfrm rot="5400000">
            <a:off x="223957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矩形: 圆角 61">
            <a:extLst>
              <a:ext uri="{FF2B5EF4-FFF2-40B4-BE49-F238E27FC236}">
                <a16:creationId xmlns:a16="http://schemas.microsoft.com/office/drawing/2014/main" id="{815919CD-C9AA-049A-4AC4-D054793217A0}"/>
              </a:ext>
            </a:extLst>
          </p:cNvPr>
          <p:cNvSpPr/>
          <p:nvPr/>
        </p:nvSpPr>
        <p:spPr>
          <a:xfrm rot="5400000">
            <a:off x="292957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08452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866875"/>
              </a:xfrm>
              <a:prstGeom prst="rect">
                <a:avLst/>
              </a:prstGeom>
              <a:noFill/>
            </p:spPr>
            <p:txBody>
              <a:bodyPr wrap="square">
                <a:spAutoFit/>
              </a:bodyPr>
              <a:lstStyle/>
              <a:p>
                <a:r>
                  <a:rPr lang="en-US" altLang="ja-JP" sz="1600" b="1" dirty="0"/>
                  <a:t>TSP</a:t>
                </a:r>
                <a:r>
                  <a:rPr lang="ja-JP" altLang="en-US" sz="1600" b="1" dirty="0"/>
                  <a:t>（巡回セールスマン）問題の</a:t>
                </a:r>
                <a:r>
                  <a:rPr lang="en-US" altLang="ja-JP" sz="1600" b="1" dirty="0"/>
                  <a:t>QUBO</a:t>
                </a:r>
                <a:r>
                  <a:rPr lang="ja-JP" altLang="en-US" sz="1600" b="1" dirty="0"/>
                  <a:t>モデル</a:t>
                </a:r>
                <a:endParaRPr lang="en-US" altLang="ja-JP" sz="1600" b="1" dirty="0"/>
              </a:p>
              <a:p>
                <a:endParaRPr lang="en-US" altLang="zh-CN" sz="1400" dirty="0"/>
              </a:p>
              <a:p>
                <a:r>
                  <a:rPr lang="en-US" altLang="ja-JP" sz="1400" dirty="0"/>
                  <a:t>TSP</a:t>
                </a:r>
                <a:r>
                  <a:rPr lang="ja-JP" altLang="en-US" sz="1400" dirty="0"/>
                  <a:t>問題の</a:t>
                </a:r>
                <a:r>
                  <a:rPr lang="en-US" altLang="ja-JP" sz="1400" dirty="0"/>
                  <a:t>QUBO</a:t>
                </a:r>
                <a:r>
                  <a:rPr lang="ja-JP" altLang="en-US" sz="1400" dirty="0"/>
                  <a:t>モデルは</a:t>
                </a:r>
                <a:r>
                  <a:rPr lang="en-US" altLang="ja-JP" sz="1400" dirty="0"/>
                  <a:t>2</a:t>
                </a:r>
                <a:r>
                  <a:rPr lang="ja-JP" altLang="en-US" sz="1400" dirty="0"/>
                  <a:t>部分から構成される</a:t>
                </a:r>
                <a:endParaRPr lang="en-US" altLang="ja-JP" sz="1400" dirty="0"/>
              </a:p>
              <a:p>
                <a:pPr marL="285750" indent="-285750">
                  <a:buFont typeface="Arial" panose="020B0604020202020204" pitchFamily="34" charset="0"/>
                  <a:buChar char="•"/>
                </a:pPr>
                <a:r>
                  <a:rPr lang="ja-JP" altLang="en-US" sz="1400" dirty="0"/>
                  <a:t>目的関数</a:t>
                </a:r>
                <a:endParaRPr lang="en-US" altLang="ja-JP" sz="1400" dirty="0"/>
              </a:p>
              <a:p>
                <a:pPr marL="285750" indent="-285750">
                  <a:buFont typeface="Arial" panose="020B0604020202020204" pitchFamily="34" charset="0"/>
                  <a:buChar char="•"/>
                </a:pP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r>
                  <a:rPr lang="ja-JP" altLang="en-US" sz="1400" dirty="0"/>
                  <a:t>目的関数　＋   </a:t>
                </a:r>
                <a14:m>
                  <m:oMath xmlns:m="http://schemas.openxmlformats.org/officeDocument/2006/math">
                    <m:r>
                      <a:rPr lang="ja-JP" altLang="en-US" sz="1400" i="1" smtClean="0">
                        <a:latin typeface="Cambria Math" panose="02040503050406030204" pitchFamily="18" charset="0"/>
                      </a:rPr>
                      <m:t>𝜆</m:t>
                    </m:r>
                  </m:oMath>
                </a14:m>
                <a:r>
                  <a:rPr lang="en-US" altLang="ja-JP" sz="1400" dirty="0"/>
                  <a:t>*</a:t>
                </a: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866875"/>
              </a:xfrm>
              <a:prstGeom prst="rect">
                <a:avLst/>
              </a:prstGeom>
              <a:blipFill>
                <a:blip r:embed="rId2"/>
                <a:stretch>
                  <a:fillRect l="-491" t="-63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0" y="4326454"/>
            <a:ext cx="1502334" cy="523220"/>
          </a:xfrm>
          <a:prstGeom prst="rect">
            <a:avLst/>
          </a:prstGeom>
          <a:noFill/>
        </p:spPr>
        <p:txBody>
          <a:bodyPr wrap="none" rtlCol="0">
            <a:spAutoFit/>
          </a:body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3B1FA0F-2391-23DA-4D31-EAE017537444}"/>
                  </a:ext>
                </a:extLst>
              </p:cNvPr>
              <p:cNvSpPr txBox="1"/>
              <p:nvPr/>
            </p:nvSpPr>
            <p:spPr>
              <a:xfrm>
                <a:off x="7483656" y="1175373"/>
                <a:ext cx="4314001" cy="3108543"/>
              </a:xfrm>
              <a:prstGeom prst="rect">
                <a:avLst/>
              </a:prstGeom>
              <a:noFill/>
            </p:spPr>
            <p:txBody>
              <a:bodyPr wrap="none" rtlCol="0">
                <a:spAutoFit/>
              </a:bodyPr>
              <a:lstStyle/>
              <a:p>
                <a:r>
                  <a:rPr lang="ja-JP" altLang="en-US" sz="1400" dirty="0"/>
                  <a:t>目的関数は全部二次項</a:t>
                </a:r>
                <a:endParaRPr lang="en-US" altLang="ja-JP" sz="1400" dirty="0"/>
              </a:p>
              <a:p>
                <a:endParaRPr lang="en-US" altLang="ja-JP" sz="1400" dirty="0"/>
              </a:p>
              <a:p>
                <a:r>
                  <a:rPr lang="ja-JP" altLang="en-US" sz="1400" dirty="0"/>
                  <a:t>町</a:t>
                </a:r>
                <a:r>
                  <a:rPr lang="ja-JP" altLang="en-US" sz="1400" b="1" dirty="0"/>
                  <a:t>四つ</a:t>
                </a:r>
                <a:r>
                  <a:rPr lang="ja-JP" altLang="en-US" sz="1400" dirty="0"/>
                  <a:t>あるインスタンス</a:t>
                </a:r>
                <a:endParaRPr lang="en-US" altLang="ja-JP" sz="1400" dirty="0"/>
              </a:p>
              <a:p>
                <a:r>
                  <a:rPr lang="ja-JP" altLang="en-US" sz="1400" b="1" dirty="0">
                    <a:solidFill>
                      <a:srgbClr val="FF0000"/>
                    </a:solidFill>
                  </a:rPr>
                  <a:t>目的関数二次項の個数</a:t>
                </a:r>
                <a:r>
                  <a:rPr lang="ja-JP" altLang="en-US" sz="1400" dirty="0"/>
                  <a:t>：</a:t>
                </a:r>
                <a14:m>
                  <m:oMath xmlns:m="http://schemas.openxmlformats.org/officeDocument/2006/math">
                    <m:r>
                      <a:rPr lang="en-US" altLang="ja-JP" sz="1400" b="0" i="1" smtClean="0">
                        <a:latin typeface="Cambria Math" panose="02040503050406030204" pitchFamily="18" charset="0"/>
                      </a:rPr>
                      <m:t>48</m:t>
                    </m:r>
                  </m:oMath>
                </a14:m>
                <a:endParaRPr lang="en-US" altLang="ja-JP" sz="1400" dirty="0"/>
              </a:p>
              <a:p>
                <a:endParaRPr lang="en-US" altLang="zh-CN" sz="1400" dirty="0"/>
              </a:p>
              <a:p>
                <a:r>
                  <a:rPr lang="ja-JP" altLang="en-US" sz="1400" dirty="0"/>
                  <a:t>町</a:t>
                </a:r>
                <a14:m>
                  <m:oMath xmlns:m="http://schemas.openxmlformats.org/officeDocument/2006/math">
                    <m:r>
                      <a:rPr lang="en-US" altLang="ja-JP" sz="1400" b="1" i="1" smtClean="0">
                        <a:latin typeface="Cambria Math" panose="02040503050406030204" pitchFamily="18" charset="0"/>
                      </a:rPr>
                      <m:t>𝒏</m:t>
                    </m:r>
                  </m:oMath>
                </a14:m>
                <a:r>
                  <a:rPr lang="ja-JP" altLang="en-US" sz="1400" dirty="0"/>
                  <a:t>個あるインスタンスで</a:t>
                </a:r>
                <a:endParaRPr lang="en-US" altLang="ja-JP" sz="1400" dirty="0"/>
              </a:p>
              <a:p>
                <a:r>
                  <a:rPr lang="ja-JP" altLang="en-US" sz="1400" b="1" dirty="0">
                    <a:solidFill>
                      <a:srgbClr val="FF0000"/>
                    </a:solidFill>
                  </a:rPr>
                  <a:t>目的関数の二次項の個数</a:t>
                </a:r>
                <a:r>
                  <a:rPr lang="ja-JP" altLang="en-US" sz="1400" dirty="0"/>
                  <a:t>：</a:t>
                </a:r>
                <a14:m>
                  <m:oMath xmlns:m="http://schemas.openxmlformats.org/officeDocument/2006/math">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𝑛</m:t>
                        </m:r>
                      </m:e>
                      <m:sup>
                        <m:r>
                          <a:rPr lang="en-US" altLang="ja-JP" sz="1400" b="0" i="1" smtClean="0">
                            <a:latin typeface="Cambria Math" panose="02040503050406030204" pitchFamily="18" charset="0"/>
                          </a:rPr>
                          <m:t>2</m:t>
                        </m:r>
                      </m:sup>
                    </m:s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𝑛</m:t>
                        </m:r>
                        <m:r>
                          <a:rPr lang="en-US" altLang="ja-JP" sz="1400" b="0" i="1" smtClean="0">
                            <a:latin typeface="Cambria Math" panose="02040503050406030204" pitchFamily="18" charset="0"/>
                          </a:rPr>
                          <m:t>−1</m:t>
                        </m:r>
                      </m:e>
                    </m:d>
                  </m:oMath>
                </a14:m>
                <a:endParaRPr lang="en-US" altLang="ja-JP" sz="1400" b="0" dirty="0"/>
              </a:p>
              <a:p>
                <a:endParaRPr lang="en-US" altLang="zh-CN" sz="1400" dirty="0"/>
              </a:p>
              <a:p>
                <a:r>
                  <a:rPr lang="ja-JP" altLang="en-US" sz="1400" dirty="0"/>
                  <a:t>インスタンスのサイズが大きくなるに連れて</a:t>
                </a:r>
                <a:endParaRPr lang="en-US" altLang="ja-JP" sz="1400" dirty="0"/>
              </a:p>
              <a:p>
                <a:r>
                  <a:rPr lang="ja-JP" altLang="en-US" sz="1400" dirty="0"/>
                  <a:t>目的関数の二次項の個数が爆発的に増える</a:t>
                </a:r>
                <a:endParaRPr lang="en-US" altLang="ja-JP" sz="1400" dirty="0"/>
              </a:p>
              <a:p>
                <a:endParaRPr lang="en-US" altLang="zh-CN" sz="1400" dirty="0"/>
              </a:p>
              <a:p>
                <a:r>
                  <a:rPr lang="ja-JP" altLang="en-US" sz="1400" dirty="0"/>
                  <a:t>ボロノイ図とドロネー三角分割を利用して</a:t>
                </a:r>
                <a:endParaRPr lang="en-US" altLang="ja-JP" sz="1400" dirty="0"/>
              </a:p>
              <a:p>
                <a:r>
                  <a:rPr lang="ja-JP" altLang="en-US" sz="1400" dirty="0"/>
                  <a:t>通常の完全グラフから</a:t>
                </a:r>
                <a:r>
                  <a:rPr lang="ja-JP" altLang="en-US" sz="1400" b="1" dirty="0"/>
                  <a:t>辺を削除</a:t>
                </a:r>
                <a:r>
                  <a:rPr lang="ja-JP" altLang="en-US" sz="1400" dirty="0"/>
                  <a:t>して</a:t>
                </a:r>
                <a:endParaRPr lang="en-US" altLang="ja-JP" sz="1400" dirty="0"/>
              </a:p>
              <a:p>
                <a:r>
                  <a:rPr lang="ja-JP" altLang="en-US" sz="1400" dirty="0"/>
                  <a:t>目的関数の二次項の個数を削減する手法を提案する</a:t>
                </a:r>
                <a:endParaRPr lang="en-US" altLang="zh-CN" sz="1400" dirty="0"/>
              </a:p>
            </p:txBody>
          </p:sp>
        </mc:Choice>
        <mc:Fallback xmlns="">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483656" y="1175373"/>
                <a:ext cx="4314001" cy="3108543"/>
              </a:xfrm>
              <a:prstGeom prst="rect">
                <a:avLst/>
              </a:prstGeom>
              <a:blipFill>
                <a:blip r:embed="rId3"/>
                <a:stretch>
                  <a:fillRect l="-424" t="-392" b="-98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2485B8F-E4C1-0A1B-B47A-87CC684AEB44}"/>
              </a:ext>
            </a:extLst>
          </p:cNvPr>
          <p:cNvPicPr>
            <a:picLocks noChangeAspect="1"/>
          </p:cNvPicPr>
          <p:nvPr/>
        </p:nvPicPr>
        <p:blipFill>
          <a:blip r:embed="rId4"/>
          <a:stretch>
            <a:fillRect/>
          </a:stretch>
        </p:blipFill>
        <p:spPr>
          <a:xfrm>
            <a:off x="1431636" y="3860602"/>
            <a:ext cx="5726545" cy="2801196"/>
          </a:xfrm>
          <a:prstGeom prst="rect">
            <a:avLst/>
          </a:prstGeom>
        </p:spPr>
      </p:pic>
      <p:grpSp>
        <p:nvGrpSpPr>
          <p:cNvPr id="10" name="组合 9">
            <a:extLst>
              <a:ext uri="{FF2B5EF4-FFF2-40B4-BE49-F238E27FC236}">
                <a16:creationId xmlns:a16="http://schemas.microsoft.com/office/drawing/2014/main" id="{56ACA10C-1CAE-E1B8-656A-F4F1EAC409A2}"/>
              </a:ext>
            </a:extLst>
          </p:cNvPr>
          <p:cNvGrpSpPr/>
          <p:nvPr/>
        </p:nvGrpSpPr>
        <p:grpSpPr>
          <a:xfrm>
            <a:off x="7483656" y="4892990"/>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4CBE8D1-F7DA-7315-7282-FAF99D2CF558}"/>
              </a:ext>
            </a:extLst>
          </p:cNvPr>
          <p:cNvGrpSpPr/>
          <p:nvPr/>
        </p:nvGrpSpPr>
        <p:grpSpPr>
          <a:xfrm>
            <a:off x="10554747" y="4849674"/>
            <a:ext cx="1488199" cy="1221609"/>
            <a:chOff x="886691" y="3441643"/>
            <a:chExt cx="1907308" cy="1565640"/>
          </a:xfrm>
        </p:grpSpPr>
        <p:sp>
          <p:nvSpPr>
            <p:cNvPr id="29" name="椭圆 28">
              <a:extLst>
                <a:ext uri="{FF2B5EF4-FFF2-40B4-BE49-F238E27FC236}">
                  <a16:creationId xmlns:a16="http://schemas.microsoft.com/office/drawing/2014/main" id="{C7A59F48-3159-850C-3EE0-B324A4CC04E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0F742717-75CB-23CE-5AB5-F760841905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F83269B0-64E2-173A-553C-AF673F34C69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5B25E53-7E39-BA19-10CD-A645C1DE5D40}"/>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82358993-BF1D-2989-306A-C30A97F734D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62D4CD7C-B9B6-7E26-8DF5-D365B1A0FC85}"/>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DD5CBE-0410-E686-2090-FD0AF9DA36AF}"/>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E4A89C51-1899-4791-9EEF-048E3E5443A1}"/>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0B5C3B6F-982C-669B-5BC1-7467C1911902}"/>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D0AD569-38EB-C898-C706-B28C2C23D416}"/>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4FCE6E0-DAE8-958F-0DD8-CBC32624EA62}"/>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9F18D3D6-ACD8-86D9-FBA8-F14F2224F9D0}"/>
                </a:ext>
              </a:extLst>
            </p:cNvPr>
            <p:cNvCxnSpPr>
              <a:stCxn id="31" idx="3"/>
              <a:endCxn id="33"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B02635F9-7051-7C03-5EEA-417F1A4CA6FB}"/>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45811E5-DA6F-4A60-B8FB-BA3B5FF1841D}"/>
                </a:ext>
              </a:extLst>
            </p:cNvPr>
            <p:cNvCxnSpPr>
              <a:stCxn id="32" idx="1"/>
              <a:endCxn id="33"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6192DFF-C360-363F-314A-B2F957BE3CD5}"/>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5082220"/>
            <a:ext cx="1620957" cy="729351"/>
            <a:chOff x="8969674" y="4777294"/>
            <a:chExt cx="1620957"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6250498"/>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6133646"/>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spTree>
    <p:extLst>
      <p:ext uri="{BB962C8B-B14F-4D97-AF65-F5344CB8AC3E}">
        <p14:creationId xmlns:p14="http://schemas.microsoft.com/office/powerpoint/2010/main" val="2467818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316926" y="1188253"/>
            <a:ext cx="5829993" cy="1600438"/>
          </a:xfrm>
          <a:prstGeom prst="rect">
            <a:avLst/>
          </a:prstGeom>
          <a:noFill/>
        </p:spPr>
        <p:txBody>
          <a:bodyPr wrap="square">
            <a:spAutoFit/>
          </a:bodyPr>
          <a:lstStyle/>
          <a:p>
            <a:r>
              <a:rPr lang="ja-JP" altLang="en-US" sz="1400" b="1" dirty="0"/>
              <a:t>ボロノイ図</a:t>
            </a:r>
            <a:endParaRPr lang="en-US" altLang="ja-JP" sz="1400" b="1" dirty="0"/>
          </a:p>
          <a:p>
            <a:endParaRPr lang="en-US" altLang="ja-JP" sz="1400" b="1" dirty="0"/>
          </a:p>
          <a:p>
            <a:r>
              <a:rPr lang="ja-JP" altLang="en-US" sz="1400" dirty="0"/>
              <a:t>平面上で任意に配置された複数の母点に対して、どの母点に最も近いかによって平面上の座標空間を分割することで作成される図のこと</a:t>
            </a:r>
            <a:endParaRPr lang="en-US" altLang="ja-JP" sz="1400" dirty="0"/>
          </a:p>
          <a:p>
            <a:endParaRPr lang="en-US" altLang="zh-CN" sz="1400" dirty="0"/>
          </a:p>
          <a:p>
            <a:r>
              <a:rPr lang="ja-JP" altLang="en-US" sz="1400" dirty="0"/>
              <a:t>例：</a:t>
            </a:r>
            <a:endParaRPr lang="en-US" altLang="ja-JP" sz="1400" dirty="0"/>
          </a:p>
          <a:p>
            <a:r>
              <a:rPr lang="ja-JP" altLang="en-US" sz="1400" dirty="0"/>
              <a:t>ある</a:t>
            </a:r>
            <a:r>
              <a:rPr lang="en-US" altLang="ja-JP" sz="1400" dirty="0"/>
              <a:t>TSP</a:t>
            </a:r>
            <a:r>
              <a:rPr lang="ja-JP" altLang="en-US" sz="1400" dirty="0"/>
              <a:t>インスタンス</a:t>
            </a:r>
            <a:r>
              <a:rPr lang="en-US" altLang="ja-JP" sz="1400" dirty="0"/>
              <a:t>(40)</a:t>
            </a:r>
            <a:r>
              <a:rPr lang="ja-JP" altLang="en-US" sz="1400" dirty="0"/>
              <a:t>に基づいて生成されたボロノイ図の一部分</a:t>
            </a:r>
            <a:endParaRPr lang="zh-CN" altLang="en-US" sz="14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46043" y="3127166"/>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dirty="0"/>
                <a:t>母点</a:t>
              </a:r>
              <a:endParaRPr lang="zh-CN" altLang="en-US" sz="1200"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dirty="0"/>
                <a:t>ボロノイ辺</a:t>
              </a:r>
              <a:endParaRPr lang="zh-CN" altLang="en-US" sz="1200"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dirty="0"/>
                <a:t>ボロノイ頂点</a:t>
              </a:r>
              <a:endParaRPr lang="zh-CN" altLang="en-US" sz="1200"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dirty="0"/>
                <a:t>ボロノイ領域</a:t>
              </a:r>
              <a:endParaRPr lang="zh-CN" altLang="en-US" sz="1200"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67120" y="1076069"/>
            <a:ext cx="5829993" cy="1815882"/>
          </a:xfrm>
          <a:prstGeom prst="rect">
            <a:avLst/>
          </a:prstGeom>
          <a:noFill/>
        </p:spPr>
        <p:txBody>
          <a:bodyPr wrap="square">
            <a:spAutoFit/>
          </a:bodyPr>
          <a:lstStyle/>
          <a:p>
            <a:r>
              <a:rPr lang="ja-JP" altLang="en-US" sz="1400" b="1" dirty="0"/>
              <a:t>ドロネー三角形分割</a:t>
            </a:r>
            <a:endParaRPr lang="en-US" altLang="ja-JP" sz="1400" b="1" dirty="0"/>
          </a:p>
          <a:p>
            <a:endParaRPr lang="en-US" altLang="ja-JP" sz="1400" b="1" dirty="0"/>
          </a:p>
          <a:p>
            <a:r>
              <a:rPr lang="ja-JP" altLang="en-US" sz="1400" dirty="0"/>
              <a:t>ドロネー三角形分割とボロノイ図は双対である</a:t>
            </a:r>
            <a:endParaRPr lang="en-US" altLang="ja-JP" sz="1400" dirty="0"/>
          </a:p>
          <a:p>
            <a:r>
              <a:rPr lang="ja-JP" altLang="en-US" sz="1400" dirty="0"/>
              <a:t>ボロノイ図で隣接する二つの領域に属する母点をつなぐとドロネー三角分割になる</a:t>
            </a:r>
            <a:endParaRPr lang="en-US" altLang="ja-JP" sz="1400" dirty="0"/>
          </a:p>
          <a:p>
            <a:endParaRPr lang="en-US" altLang="ja-JP" sz="1400" dirty="0"/>
          </a:p>
          <a:p>
            <a:r>
              <a:rPr lang="ja-JP" altLang="en-US" sz="1400" dirty="0"/>
              <a:t>例：</a:t>
            </a:r>
            <a:endParaRPr lang="en-US" altLang="ja-JP" sz="1400" dirty="0"/>
          </a:p>
          <a:p>
            <a:r>
              <a:rPr lang="ja-JP" altLang="en-US" sz="1400" dirty="0"/>
              <a:t>左側のボロノイ図から得られたドロネー三角形分割の一部分</a:t>
            </a:r>
            <a:endParaRPr lang="en-US" altLang="ja-JP" sz="14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78808" y="2919036"/>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77208" y="5442100"/>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最適巡回路が必ずしもドロネー三角形分割に含まれるわけではない</a:t>
            </a:r>
            <a:r>
              <a:rPr lang="ja-JP" altLang="en-US" sz="1400" dirty="0"/>
              <a:t> </a:t>
            </a:r>
            <a:r>
              <a:rPr lang="en-US" altLang="ja-JP" sz="1400"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0" y="6246882"/>
            <a:ext cx="4959602" cy="600164"/>
          </a:xfrm>
          <a:prstGeom prst="rect">
            <a:avLst/>
          </a:prstGeom>
          <a:noFill/>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452355" y="1692549"/>
            <a:ext cx="350448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ドロネー三角形分割</a:t>
            </a:r>
            <a:r>
              <a:rPr lang="ja-JP" altLang="en-US" sz="1400" dirty="0"/>
              <a:t>自身（</a:t>
            </a:r>
            <a:r>
              <a:rPr lang="en-US" altLang="ja-JP" sz="1400" dirty="0" err="1"/>
              <a:t>delaunay</a:t>
            </a:r>
            <a:r>
              <a:rPr lang="ja-JP" altLang="en-US" sz="1400" dirty="0"/>
              <a:t>）</a:t>
            </a:r>
            <a:endParaRPr lang="en-US" altLang="ja-JP" sz="1400"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5317840"/>
            <a:ext cx="5570756" cy="307777"/>
          </a:xfrm>
          <a:prstGeom prst="rect">
            <a:avLst/>
          </a:prstGeom>
          <a:noFill/>
        </p:spPr>
        <p:txBody>
          <a:bodyPr wrap="none" rtlCol="0">
            <a:spAutoFit/>
          </a:bodyPr>
          <a:lstStyle/>
          <a:p>
            <a:r>
              <a:rPr lang="ja-JP" altLang="en-US" sz="1400" dirty="0"/>
              <a:t>三角形分割図には最適巡回路が含まれないインスタンスが多数ある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673676" y="1551786"/>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16</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746839" y="5210119"/>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053" y="2899337"/>
            <a:ext cx="2918702" cy="2189027"/>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6024550" y="2343326"/>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13" name="文本框 12">
            <a:extLst>
              <a:ext uri="{FF2B5EF4-FFF2-40B4-BE49-F238E27FC236}">
                <a16:creationId xmlns:a16="http://schemas.microsoft.com/office/drawing/2014/main" id="{6C82B296-A95E-6B8A-B22E-1963BF142EE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76" y="2752772"/>
            <a:ext cx="3134887" cy="2351165"/>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1116602" y="2119401"/>
            <a:ext cx="3211741" cy="2810274"/>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532068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298692" y="4759570"/>
            <a:ext cx="4852610" cy="307777"/>
          </a:xfrm>
          <a:prstGeom prst="rect">
            <a:avLst/>
          </a:prstGeom>
          <a:noFill/>
        </p:spPr>
        <p:txBody>
          <a:bodyPr wrap="none" rtlCol="0">
            <a:spAutoFit/>
          </a:bodyPr>
          <a:lstStyle/>
          <a:p>
            <a:r>
              <a:rPr lang="ja-JP" altLang="en-US" sz="1400" dirty="0"/>
              <a:t>これで、まだ最適巡回路が含まれないインスタンスがある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707086" y="1175373"/>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97</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7000437" y="6004152"/>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2509020" cy="307777"/>
          </a:xfrm>
          <a:prstGeom prst="rect">
            <a:avLst/>
          </a:prstGeom>
          <a:noFill/>
        </p:spPr>
        <p:txBody>
          <a:bodyPr wrap="none" rtlCol="0">
            <a:spAutoFit/>
          </a:bodyPr>
          <a:lstStyle/>
          <a:p>
            <a:r>
              <a:rPr lang="ja-JP" altLang="en-US" sz="1400" b="1" dirty="0">
                <a:solidFill>
                  <a:srgbClr val="FF0000"/>
                </a:solidFill>
              </a:rPr>
              <a:t>ドロネー三角形分割</a:t>
            </a:r>
            <a:r>
              <a:rPr lang="ja-JP" altLang="en-US" sz="1400" dirty="0"/>
              <a:t> </a:t>
            </a:r>
            <a:r>
              <a:rPr lang="en-US" altLang="ja-JP" sz="1400" dirty="0"/>
              <a:t>+</a:t>
            </a:r>
            <a:r>
              <a:rPr lang="ja-JP" altLang="en-US" sz="1400" b="1" dirty="0">
                <a:solidFill>
                  <a:srgbClr val="00B050"/>
                </a:solidFill>
              </a:rPr>
              <a:t>隣の隣</a:t>
            </a:r>
            <a:endParaRPr lang="zh-CN" altLang="en-US" sz="1400"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これで、実験用全部のインスタンスはグラフに最適巡回路が含まれる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673083" y="626887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341731" y="628329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11457" y="6282568"/>
            <a:ext cx="3343564"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616663" y="5523903"/>
            <a:ext cx="1196161" cy="369332"/>
          </a:xfrm>
          <a:prstGeom prst="rect">
            <a:avLst/>
          </a:prstGeom>
          <a:noFill/>
        </p:spPr>
        <p:txBody>
          <a:bodyPr wrap="none" rtlCol="0">
            <a:spAutoFit/>
          </a:body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2"/>
            <a:ext cx="2847818" cy="203154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272447"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err="1"/>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6377728" y="1405657"/>
            <a:ext cx="2040943" cy="276999"/>
          </a:xfrm>
          <a:prstGeom prst="rect">
            <a:avLst/>
          </a:prstGeom>
          <a:noFill/>
        </p:spPr>
        <p:txBody>
          <a:bodyPr wrap="square" rtlCol="0">
            <a:spAutoFit/>
          </a:bodyPr>
          <a:lstStyle/>
          <a:p>
            <a:pPr algn="ctr"/>
            <a:r>
              <a:rPr lang="ja-JP" altLang="en-US" sz="1200" dirty="0"/>
              <a:t>町</a:t>
            </a:r>
            <a:r>
              <a:rPr lang="en-US" altLang="ja-JP" sz="1200" dirty="0"/>
              <a:t>40</a:t>
            </a:r>
            <a:r>
              <a:rPr lang="ja-JP" altLang="en-US" sz="1200" dirty="0"/>
              <a:t>個あるインスタンス</a:t>
            </a:r>
            <a:endParaRPr lang="zh-CN" altLang="en-US" sz="1200"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6855768" y="5857724"/>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44331" y="5014856"/>
            <a:ext cx="1549027" cy="1151371"/>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94572" y="6244687"/>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91" name="文本框 90">
            <a:extLst>
              <a:ext uri="{FF2B5EF4-FFF2-40B4-BE49-F238E27FC236}">
                <a16:creationId xmlns:a16="http://schemas.microsoft.com/office/drawing/2014/main" id="{B64D04CC-D277-6764-207D-C0DF1C1E4C99}"/>
              </a:ext>
            </a:extLst>
          </p:cNvPr>
          <p:cNvSpPr txBox="1"/>
          <p:nvPr/>
        </p:nvSpPr>
        <p:spPr>
          <a:xfrm>
            <a:off x="-635430" y="6511597"/>
            <a:ext cx="6096000" cy="307777"/>
          </a:xfrm>
          <a:prstGeom prst="rect">
            <a:avLst/>
          </a:prstGeom>
          <a:noFill/>
        </p:spPr>
        <p:txBody>
          <a:bodyPr wrap="square">
            <a:spAutoFit/>
          </a:bodyPr>
          <a:lstStyle/>
          <a:p>
            <a:pPr algn="ctr"/>
            <a:r>
              <a:rPr lang="ja-JP" altLang="en-US" sz="1400" dirty="0"/>
              <a:t>最適巡回路含まれないインスタンスがある</a:t>
            </a:r>
            <a:endParaRPr lang="zh-CN" altLang="en-US" sz="1400"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1681871"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endParaRPr lang="zh-CN" altLang="en-US" sz="1400"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89929" y="6223270"/>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539283" y="4952945"/>
            <a:ext cx="1637946" cy="1348044"/>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312781"/>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062619" y="126360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37030" y="5046873"/>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58374" y="620134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16897" y="525563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269401" y="524203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6" name="文本框 25">
            <a:extLst>
              <a:ext uri="{FF2B5EF4-FFF2-40B4-BE49-F238E27FC236}">
                <a16:creationId xmlns:a16="http://schemas.microsoft.com/office/drawing/2014/main" id="{8F31ADA6-A8AD-2143-ACDE-B5A2164DE9E9}"/>
              </a:ext>
            </a:extLst>
          </p:cNvPr>
          <p:cNvSpPr txBox="1"/>
          <p:nvPr/>
        </p:nvSpPr>
        <p:spPr>
          <a:xfrm>
            <a:off x="-94980" y="6497788"/>
            <a:ext cx="6096000" cy="307777"/>
          </a:xfrm>
          <a:prstGeom prst="rect">
            <a:avLst/>
          </a:prstGeom>
          <a:noFill/>
        </p:spPr>
        <p:txBody>
          <a:bodyPr wrap="square">
            <a:spAutoFit/>
          </a:bodyPr>
          <a:lstStyle/>
          <a:p>
            <a:pPr algn="ctr"/>
            <a:r>
              <a:rPr lang="ja-JP" altLang="en-US" sz="1400"/>
              <a:t>また最適巡回路含まれないインスタンスがある</a:t>
            </a:r>
            <a:endParaRPr lang="zh-CN" altLang="en-US" sz="1400"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8114361" y="1126377"/>
            <a:ext cx="2169184"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51</a:t>
            </a:r>
            <a:r>
              <a:rPr lang="ja-JP" altLang="en-US" sz="1400" dirty="0"/>
              <a:t>個あるインスタンス</a:t>
            </a:r>
            <a:endParaRPr lang="zh-CN" altLang="en-US" sz="14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809303" y="6334780"/>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8359188" y="1649597"/>
            <a:ext cx="2286203"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r>
              <a:rPr lang="ja-JP" altLang="en-US" sz="1400" b="1" dirty="0">
                <a:solidFill>
                  <a:srgbClr val="FF0000"/>
                </a:solidFill>
              </a:rPr>
              <a:t> </a:t>
            </a:r>
            <a:r>
              <a:rPr lang="en-US" altLang="ja-JP" sz="1400" b="1" dirty="0"/>
              <a:t>+</a:t>
            </a:r>
            <a:r>
              <a:rPr lang="en-US" altLang="ja-JP" sz="1400" b="1" dirty="0">
                <a:solidFill>
                  <a:srgbClr val="FF0000"/>
                </a:solidFill>
              </a:rPr>
              <a:t> </a:t>
            </a:r>
            <a:r>
              <a:rPr lang="en-US" altLang="ja-JP" sz="1400" b="1" dirty="0">
                <a:solidFill>
                  <a:srgbClr val="00B050"/>
                </a:solidFill>
              </a:rPr>
              <a:t>seg2</a:t>
            </a:r>
            <a:endParaRPr lang="zh-CN" altLang="en-US" sz="1400"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7955558" y="4156443"/>
            <a:ext cx="1082348" cy="307777"/>
          </a:xfrm>
          <a:prstGeom prst="rect">
            <a:avLst/>
          </a:prstGeom>
          <a:noFill/>
        </p:spPr>
        <p:txBody>
          <a:bodyPr wrap="none" rtlCol="0">
            <a:spAutoFit/>
          </a:bodyPr>
          <a:lstStyle/>
          <a:p>
            <a:r>
              <a:rPr lang="ja-JP" altLang="en-US" sz="1400" dirty="0"/>
              <a:t>最適巡回路</a:t>
            </a:r>
            <a:endParaRPr lang="zh-CN" altLang="en-US" sz="1400"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3029524" y="6167004"/>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346328" y="6166639"/>
            <a:ext cx="868680"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4124490" y="1839400"/>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187459" y="184319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562404" y="4975068"/>
            <a:ext cx="1456159" cy="1198431"/>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822754" y="4898332"/>
            <a:ext cx="1540901" cy="1288741"/>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モデルの二次項の数が多く過ぎる</a:t>
            </a:r>
            <a:endParaRPr lang="en-US" altLang="zh-CN"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問題の完全グラフから辺を削除することで</a:t>
            </a:r>
            <a:endParaRPr lang="en-US" altLang="ja-JP" dirty="0"/>
          </a:p>
          <a:p>
            <a:r>
              <a:rPr lang="ja-JP" altLang="en-US" dirty="0"/>
              <a:t>目的関数の二次項の数を減らす手法を提案した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3703603" y="4686284"/>
            <a:ext cx="4784791" cy="1807192"/>
            <a:chOff x="879656" y="4369488"/>
            <a:chExt cx="4784791" cy="1807192"/>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620957" cy="729351"/>
              <a:chOff x="8969674" y="4777294"/>
              <a:chExt cx="1620957" cy="729351"/>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367682" cy="307777"/>
            </a:xfrm>
            <a:prstGeom prst="rect">
              <a:avLst/>
            </a:prstGeom>
            <a:noFill/>
          </p:spPr>
          <p:txBody>
            <a:bodyPr wrap="none" rtlCol="0">
              <a:spAutoFit/>
            </a:bodyPr>
            <a:lstStyle/>
            <a:p>
              <a:r>
                <a:rPr lang="en-US" altLang="zh-CN" sz="1400" dirty="0"/>
                <a:t>TSP</a:t>
              </a:r>
              <a:r>
                <a:rPr lang="ja-JP" altLang="en-US" sz="1400" dirty="0"/>
                <a:t>完全グラフ</a:t>
              </a:r>
              <a:endParaRPr lang="zh-CN" altLang="en-US" sz="1400"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367682" cy="523220"/>
            </a:xfrm>
            <a:prstGeom prst="rect">
              <a:avLst/>
            </a:prstGeom>
            <a:noFill/>
          </p:spPr>
          <p:txBody>
            <a:bodyPr wrap="none" rtlCol="0">
              <a:spAutoFit/>
            </a:bodyPr>
            <a:lstStyle/>
            <a:p>
              <a:r>
                <a:rPr lang="en-US" altLang="zh-CN" sz="1400" dirty="0"/>
                <a:t>TSP</a:t>
              </a:r>
              <a:r>
                <a:rPr lang="ja-JP" altLang="en-US" sz="1400" dirty="0"/>
                <a:t>制限された</a:t>
              </a:r>
              <a:endParaRPr lang="en-US" altLang="ja-JP" sz="1400" dirty="0"/>
            </a:p>
            <a:p>
              <a:r>
                <a:rPr lang="ja-JP" altLang="en-US" sz="1400" dirty="0"/>
                <a:t>グラフ</a:t>
              </a:r>
              <a:endParaRPr lang="zh-CN" altLang="en-US" sz="1400"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06518"/>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282315" y="105639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8185354" y="1043446"/>
            <a:ext cx="4060817"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24919" y="4848354"/>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8693" y="611357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21886" y="5148654"/>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104079" y="5104929"/>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8779" y="506128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834100" y="51868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9277284" y="5289342"/>
            <a:ext cx="1235092" cy="369332"/>
          </a:xfrm>
          <a:prstGeom prst="rect">
            <a:avLst/>
          </a:prstGeom>
          <a:noFill/>
        </p:spPr>
        <p:txBody>
          <a:bodyPr wrap="square">
            <a:spAutoFit/>
          </a:bodyPr>
          <a:lstStyle/>
          <a:p>
            <a:r>
              <a:rPr lang="en-US" altLang="zh-CN" sz="1800" b="1" dirty="0"/>
              <a:t>seg</a:t>
            </a:r>
            <a:r>
              <a:rPr lang="ja-JP" altLang="en-US" sz="1800" b="1" dirty="0"/>
              <a:t>方法</a:t>
            </a:r>
            <a:endParaRPr lang="en-US" altLang="ja-JP" sz="18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15851" y="6031763"/>
            <a:ext cx="631238"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91263" y="6042382"/>
            <a:ext cx="707872"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92232" y="6047092"/>
            <a:ext cx="830630" cy="307777"/>
          </a:xfrm>
          <a:prstGeom prst="rect">
            <a:avLst/>
          </a:prstGeom>
          <a:noFill/>
        </p:spPr>
        <p:txBody>
          <a:bodyPr wrap="square">
            <a:spAutoFit/>
          </a:bodyPr>
          <a:lstStyle/>
          <a:p>
            <a:r>
              <a:rPr lang="en-US" altLang="ja-JP" sz="1400" b="1" dirty="0">
                <a:solidFill>
                  <a:srgbClr val="00B0F0"/>
                </a:solidFill>
              </a:rPr>
              <a:t>seg3</a:t>
            </a:r>
            <a:endParaRPr lang="zh-CN" altLang="en-US" sz="1400"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6433783" y="6335560"/>
            <a:ext cx="6545864" cy="523220"/>
          </a:xfrm>
          <a:prstGeom prst="rect">
            <a:avLst/>
          </a:prstGeom>
          <a:noFill/>
        </p:spPr>
        <p:txBody>
          <a:bodyPr wrap="square" rtlCol="0">
            <a:spAutoFit/>
          </a:bodyPr>
          <a:lstStyle/>
          <a:p>
            <a:r>
              <a:rPr lang="ja-JP" altLang="en-US" sz="1400" b="1" dirty="0"/>
              <a:t>三角形分割 </a:t>
            </a:r>
            <a:r>
              <a:rPr lang="en-US" altLang="ja-JP" sz="1400" b="1" dirty="0"/>
              <a:t>+</a:t>
            </a:r>
            <a:r>
              <a:rPr lang="en-US" altLang="ja-JP" sz="1400" b="1" dirty="0">
                <a:solidFill>
                  <a:srgbClr val="FF0000"/>
                </a:solidFill>
              </a:rPr>
              <a:t> </a:t>
            </a:r>
            <a:r>
              <a:rPr lang="en-US" altLang="zh-CN" sz="1400" b="1" dirty="0">
                <a:solidFill>
                  <a:srgbClr val="FF0000"/>
                </a:solidFill>
              </a:rPr>
              <a:t>seg1</a:t>
            </a:r>
            <a:r>
              <a:rPr lang="ja-JP" altLang="en-US" sz="1400" b="1" dirty="0">
                <a:solidFill>
                  <a:srgbClr val="00B050"/>
                </a:solidFill>
              </a:rPr>
              <a:t> </a:t>
            </a:r>
            <a:r>
              <a:rPr lang="en-US" altLang="ja-JP" sz="1400" b="1" dirty="0"/>
              <a:t>+ </a:t>
            </a:r>
            <a:r>
              <a:rPr lang="en-US" altLang="ja-JP" sz="1400" b="1" dirty="0">
                <a:solidFill>
                  <a:srgbClr val="00B050"/>
                </a:solidFill>
              </a:rPr>
              <a:t>seg2</a:t>
            </a:r>
            <a:r>
              <a:rPr lang="en-US" altLang="ja-JP" sz="1400" b="1" dirty="0"/>
              <a:t> + </a:t>
            </a:r>
            <a:r>
              <a:rPr lang="en-US" altLang="ja-JP" sz="1400" b="1" dirty="0">
                <a:solidFill>
                  <a:srgbClr val="00B0F0"/>
                </a:solidFill>
              </a:rPr>
              <a:t>seg3</a:t>
            </a:r>
          </a:p>
          <a:p>
            <a:r>
              <a:rPr lang="ja-JP" altLang="en-US" sz="1400" dirty="0"/>
              <a:t>これで、実験用全部のインスタンスはグラフに最適巡回路が含まれる</a:t>
            </a:r>
            <a:endParaRPr lang="en-US" altLang="ja-JP" sz="1400"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12007" y="159759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8442" y="171523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5186" y="167289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84633" y="4766739"/>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707853" y="4727815"/>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906146" y="4720903"/>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3884397" cy="13849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97009" y="2560368"/>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27409" y="2560368"/>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69067" y="2560368"/>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44471" y="2560368"/>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930014" y="5100841"/>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712081" y="5100841"/>
            <a:ext cx="147027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a:t>
            </a:r>
            <a:endParaRPr lang="zh-CN" altLang="en-US" sz="1200"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7010315" y="5100841"/>
            <a:ext cx="2028119"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a:t>
            </a:r>
            <a:r>
              <a:rPr lang="en-US" altLang="ja-JP" sz="1200" b="1" dirty="0">
                <a:solidFill>
                  <a:srgbClr val="FF0000"/>
                </a:solidFill>
              </a:rPr>
              <a:t> </a:t>
            </a:r>
            <a:endParaRPr lang="zh-CN" altLang="en-US" sz="1200"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9457975" y="5103012"/>
            <a:ext cx="258596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 + </a:t>
            </a:r>
            <a:r>
              <a:rPr lang="en-US" altLang="ja-JP" sz="1200" b="1" dirty="0">
                <a:solidFill>
                  <a:srgbClr val="00B0F0"/>
                </a:solidFill>
              </a:rPr>
              <a:t>seg3</a:t>
            </a:r>
            <a:r>
              <a:rPr lang="en-US" altLang="ja-JP" sz="1200" b="1" dirty="0">
                <a:solidFill>
                  <a:srgbClr val="00B050"/>
                </a:solidFill>
              </a:rPr>
              <a:t> </a:t>
            </a:r>
            <a:r>
              <a:rPr lang="en-US" altLang="ja-JP" sz="1200" b="1" dirty="0">
                <a:solidFill>
                  <a:srgbClr val="FF0000"/>
                </a:solidFill>
              </a:rPr>
              <a:t> </a:t>
            </a:r>
            <a:endParaRPr lang="zh-CN" altLang="en-US" sz="1200"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10058400" y="6317954"/>
            <a:ext cx="1247457" cy="369332"/>
          </a:xfrm>
          <a:prstGeom prst="rect">
            <a:avLst/>
          </a:prstGeom>
          <a:noFill/>
        </p:spPr>
        <p:txBody>
          <a:bodyPr wrap="none" rtlCol="0">
            <a:spAutoFit/>
          </a:bodyPr>
          <a:lstStyle/>
          <a:p>
            <a:r>
              <a:rPr lang="en-US" altLang="zh-CN" dirty="0"/>
              <a:t>seg</a:t>
            </a:r>
            <a:r>
              <a:rPr lang="ja-JP" altLang="en-US" dirty="0"/>
              <a:t>グラフ</a:t>
            </a:r>
            <a:endParaRPr lang="zh-CN" altLang="en-US" dirty="0"/>
          </a:p>
        </p:txBody>
      </p:sp>
      <p:sp>
        <p:nvSpPr>
          <p:cNvPr id="36" name="矩形 35">
            <a:extLst>
              <a:ext uri="{FF2B5EF4-FFF2-40B4-BE49-F238E27FC236}">
                <a16:creationId xmlns:a16="http://schemas.microsoft.com/office/drawing/2014/main" id="{A94F9B28-F32E-E064-7624-5B29CFABC3CE}"/>
              </a:ext>
            </a:extLst>
          </p:cNvPr>
          <p:cNvSpPr/>
          <p:nvPr/>
        </p:nvSpPr>
        <p:spPr>
          <a:xfrm>
            <a:off x="9244471" y="2484581"/>
            <a:ext cx="2898472"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584873" y="574501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a:extLst>
              <a:ext uri="{FF2B5EF4-FFF2-40B4-BE49-F238E27FC236}">
                <a16:creationId xmlns:a16="http://schemas.microsoft.com/office/drawing/2014/main" id="{87767D82-306A-ADA0-ACE4-212C41904BB8}"/>
              </a:ext>
            </a:extLst>
          </p:cNvPr>
          <p:cNvGraphicFramePr>
            <a:graphicFrameLocks/>
          </p:cNvGraphicFramePr>
          <p:nvPr>
            <p:extLst>
              <p:ext uri="{D42A27DB-BD31-4B8C-83A1-F6EECF244321}">
                <p14:modId xmlns:p14="http://schemas.microsoft.com/office/powerpoint/2010/main" val="1960450288"/>
              </p:ext>
            </p:extLst>
          </p:nvPr>
        </p:nvGraphicFramePr>
        <p:xfrm>
          <a:off x="301086" y="2955842"/>
          <a:ext cx="5794913" cy="3394584"/>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a:extLst>
              <a:ext uri="{FF2B5EF4-FFF2-40B4-BE49-F238E27FC236}">
                <a16:creationId xmlns:a16="http://schemas.microsoft.com/office/drawing/2014/main" id="{10C70509-345C-11C2-E312-C282F3F9C54B}"/>
              </a:ext>
            </a:extLst>
          </p:cNvPr>
          <p:cNvSpPr txBox="1"/>
          <p:nvPr/>
        </p:nvSpPr>
        <p:spPr>
          <a:xfrm>
            <a:off x="301086" y="1154374"/>
            <a:ext cx="5211683" cy="1600438"/>
          </a:xfrm>
          <a:prstGeom prst="rect">
            <a:avLst/>
          </a:prstGeom>
          <a:noFill/>
        </p:spPr>
        <p:txBody>
          <a:bodyPr wrap="none" rtlCol="0">
            <a:spAutoFit/>
          </a:bodyPr>
          <a:lstStyle/>
          <a:p>
            <a:pPr marL="285750" indent="-285750">
              <a:buFont typeface="Arial" panose="020B0604020202020204" pitchFamily="34" charset="0"/>
              <a:buChar char="•"/>
            </a:pPr>
            <a:r>
              <a:rPr lang="ja-JP" altLang="en-US" sz="1400" b="1" dirty="0"/>
              <a:t>提案手法で得られたグラフの辺の個数</a:t>
            </a:r>
            <a:endParaRPr lang="en-US" altLang="ja-JP" sz="1400" b="1" dirty="0"/>
          </a:p>
          <a:p>
            <a:endParaRPr lang="en-US" altLang="ja-JP" sz="1400" dirty="0"/>
          </a:p>
          <a:p>
            <a:r>
              <a:rPr lang="ja-JP" altLang="en-US" sz="1400" dirty="0"/>
              <a:t>実験のインスタンス：</a:t>
            </a:r>
            <a:endParaRPr lang="en-US" altLang="ja-JP" sz="1400" dirty="0"/>
          </a:p>
          <a:p>
            <a:r>
              <a:rPr lang="ja-JP" altLang="en-US" sz="1400" dirty="0"/>
              <a:t>ランダムに座標を生成してから四捨五入の距離行列を求める</a:t>
            </a:r>
            <a:endParaRPr lang="en-US" altLang="ja-JP" sz="1400" dirty="0"/>
          </a:p>
          <a:p>
            <a:r>
              <a:rPr lang="ja-JP" altLang="en-US" sz="1400" dirty="0"/>
              <a:t>町の個数</a:t>
            </a:r>
            <a:r>
              <a:rPr lang="en-US" altLang="ja-JP" sz="1400" dirty="0"/>
              <a:t>5</a:t>
            </a:r>
            <a:r>
              <a:rPr lang="ja-JP" altLang="en-US" sz="1400" dirty="0"/>
              <a:t>から</a:t>
            </a:r>
            <a:r>
              <a:rPr lang="en-US" altLang="ja-JP" sz="1400" dirty="0"/>
              <a:t>200</a:t>
            </a:r>
            <a:r>
              <a:rPr lang="ja-JP" altLang="en-US" sz="1400" dirty="0"/>
              <a:t>まで（総</a:t>
            </a:r>
            <a:r>
              <a:rPr lang="en-US" altLang="ja-JP" sz="1400" dirty="0"/>
              <a:t>196</a:t>
            </a:r>
            <a:r>
              <a:rPr lang="ja-JP" altLang="en-US" sz="1400" dirty="0"/>
              <a:t>個）</a:t>
            </a:r>
            <a:endParaRPr lang="en-US" altLang="ja-JP" sz="1400" dirty="0"/>
          </a:p>
          <a:p>
            <a:endParaRPr lang="en-US" altLang="zh-CN" sz="1400" dirty="0"/>
          </a:p>
          <a:p>
            <a:r>
              <a:rPr lang="ja-JP" altLang="en-US" sz="1400" dirty="0"/>
              <a:t>異なる方法で計算されたグラフの辺の個数：</a:t>
            </a:r>
            <a:endParaRPr lang="zh-CN" altLang="en-US" sz="1400"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609311" y="6307121"/>
            <a:ext cx="4184073" cy="523220"/>
          </a:xfrm>
          <a:prstGeom prst="rect">
            <a:avLst/>
          </a:prstGeom>
          <a:noFill/>
        </p:spPr>
        <p:txBody>
          <a:bodyPr wrap="square">
            <a:spAutoFit/>
          </a:bodyPr>
          <a:lstStyle/>
          <a:p>
            <a:r>
              <a:rPr lang="ja-JP" altLang="en-US" sz="1400" dirty="0"/>
              <a:t>インスタンスのサイズが大きくなるに連れて</a:t>
            </a:r>
            <a:endParaRPr lang="en-US" altLang="ja-JP" sz="1400" dirty="0"/>
          </a:p>
          <a:p>
            <a:r>
              <a:rPr lang="ja-JP" altLang="en-US" sz="1400" dirty="0"/>
              <a:t>完全グラフから削減された辺の個数も多くなる</a:t>
            </a:r>
            <a:endParaRPr lang="en-US" altLang="ja-JP" sz="14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6095999" y="1259585"/>
            <a:ext cx="5605568" cy="5047536"/>
          </a:xfrm>
          <a:prstGeom prst="rect">
            <a:avLst/>
          </a:prstGeom>
          <a:noFill/>
        </p:spPr>
        <p:txBody>
          <a:bodyPr wrap="square" rtlCol="0">
            <a:spAutoFit/>
          </a:bodyPr>
          <a:lstStyle/>
          <a:p>
            <a:pPr marL="285750" indent="-285750">
              <a:buFont typeface="Arial" panose="020B0604020202020204" pitchFamily="34" charset="0"/>
              <a:buChar char="•"/>
            </a:pPr>
            <a:r>
              <a:rPr lang="ja-JP" altLang="en-US" sz="1400" b="1" dirty="0"/>
              <a:t>提案手法で得られたグラフで元の最適巡回路が含まれるか</a:t>
            </a:r>
            <a:endParaRPr lang="en-US" altLang="ja-JP" sz="1400" b="1" dirty="0"/>
          </a:p>
          <a:p>
            <a:endParaRPr lang="en-US" altLang="ja-JP" sz="1400" dirty="0"/>
          </a:p>
          <a:p>
            <a:r>
              <a:rPr lang="ja-JP" altLang="en-US" sz="1200" dirty="0"/>
              <a:t>実験のインスタンス：</a:t>
            </a:r>
            <a:endParaRPr lang="en-US" altLang="ja-JP" sz="1200" dirty="0"/>
          </a:p>
          <a:p>
            <a:r>
              <a:rPr lang="ja-JP" altLang="en-US" sz="1200" dirty="0"/>
              <a:t>町の個数</a:t>
            </a:r>
            <a:r>
              <a:rPr lang="en-US" altLang="ja-JP" sz="1200" dirty="0"/>
              <a:t>5</a:t>
            </a:r>
            <a:r>
              <a:rPr lang="ja-JP" altLang="en-US" sz="1200" dirty="0"/>
              <a:t>から</a:t>
            </a:r>
            <a:r>
              <a:rPr lang="en-US" altLang="ja-JP" sz="1200" dirty="0"/>
              <a:t>200</a:t>
            </a:r>
            <a:r>
              <a:rPr lang="ja-JP" altLang="en-US" sz="1200" dirty="0"/>
              <a:t>まで（総</a:t>
            </a:r>
            <a:r>
              <a:rPr lang="en-US" altLang="ja-JP" sz="1200" dirty="0"/>
              <a:t>196</a:t>
            </a:r>
            <a:r>
              <a:rPr lang="ja-JP" altLang="en-US" sz="1200" dirty="0"/>
              <a:t>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全てのインスタンスに対して提案手法で得られた二つのグラフで（</a:t>
            </a:r>
            <a:r>
              <a:rPr lang="en-US" altLang="ja-JP" sz="1200" dirty="0"/>
              <a:t>seg</a:t>
            </a:r>
            <a:r>
              <a:rPr lang="ja-JP" altLang="en-US" sz="1200" dirty="0"/>
              <a:t>グラフ，</a:t>
            </a:r>
            <a:r>
              <a:rPr lang="en-US" altLang="ja-JP" sz="1200" dirty="0" err="1"/>
              <a:t>nei</a:t>
            </a:r>
            <a:r>
              <a:rPr lang="ja-JP" altLang="en-US" sz="1200" dirty="0"/>
              <a:t>グラフ）元の</a:t>
            </a:r>
            <a:r>
              <a:rPr lang="ja-JP" altLang="en-US" sz="1200" b="1" dirty="0"/>
              <a:t>最適巡回路が含まれる</a:t>
            </a:r>
            <a:endParaRPr lang="en-US" altLang="ja-JP" sz="1200" b="1" dirty="0"/>
          </a:p>
          <a:p>
            <a:endParaRPr lang="en-US" altLang="zh-CN" sz="1200" dirty="0"/>
          </a:p>
          <a:p>
            <a:r>
              <a:rPr lang="ja-JP" altLang="en-US" sz="1200" dirty="0"/>
              <a:t>実験結果から見ると</a:t>
            </a:r>
            <a:endParaRPr lang="en-US" altLang="zh-CN" sz="1200" dirty="0"/>
          </a:p>
          <a:p>
            <a:r>
              <a:rPr lang="ja-JP" altLang="en-US" sz="1200" dirty="0"/>
              <a:t>完全グラフから削減された辺は</a:t>
            </a:r>
            <a:r>
              <a:rPr lang="en-US" altLang="ja-JP" sz="1200" dirty="0"/>
              <a:t>TSP</a:t>
            </a:r>
            <a:r>
              <a:rPr lang="ja-JP" altLang="en-US" sz="1200" dirty="0"/>
              <a:t>の最適巡回路にならない</a:t>
            </a:r>
            <a:endParaRPr lang="en-US" altLang="ja-JP" sz="1200" dirty="0"/>
          </a:p>
          <a:p>
            <a:endParaRPr lang="en-US" altLang="ja-JP" sz="1200" dirty="0"/>
          </a:p>
          <a:p>
            <a:r>
              <a:rPr lang="ja-JP" altLang="en-US" sz="1200" dirty="0"/>
              <a:t>これで元の</a:t>
            </a:r>
            <a:r>
              <a:rPr lang="en-US" altLang="ja-JP" sz="1200" dirty="0"/>
              <a:t>TSP</a:t>
            </a:r>
            <a:r>
              <a:rPr lang="ja-JP" altLang="en-US" sz="1200" dirty="0"/>
              <a:t>（完全グラフ）を解く</a:t>
            </a:r>
            <a:endParaRPr lang="en-US" altLang="ja-JP" sz="1200" dirty="0"/>
          </a:p>
          <a:p>
            <a:r>
              <a:rPr lang="en-US" altLang="ja-JP" sz="1200" dirty="0"/>
              <a:t>seg</a:t>
            </a:r>
            <a:r>
              <a:rPr lang="ja-JP" altLang="en-US" sz="1200" dirty="0"/>
              <a:t>グラフあるいは</a:t>
            </a:r>
            <a:r>
              <a:rPr lang="en-US" altLang="ja-JP" sz="1200" dirty="0" err="1"/>
              <a:t>nei</a:t>
            </a:r>
            <a:r>
              <a:rPr lang="ja-JP" altLang="en-US" sz="1200" dirty="0"/>
              <a:t>グラフの</a:t>
            </a:r>
            <a:r>
              <a:rPr lang="en-US" altLang="ja-JP" sz="1200" dirty="0"/>
              <a:t>TSP</a:t>
            </a:r>
            <a:r>
              <a:rPr lang="ja-JP" altLang="en-US" sz="1200" dirty="0"/>
              <a:t>を解く</a:t>
            </a:r>
            <a:endParaRPr lang="en-US" altLang="ja-JP" sz="1200" dirty="0"/>
          </a:p>
          <a:p>
            <a:r>
              <a:rPr lang="ja-JP" altLang="en-US" sz="1200" dirty="0"/>
              <a:t>が同じである</a:t>
            </a:r>
            <a:endParaRPr lang="en-US" altLang="ja-JP" sz="1200" dirty="0"/>
          </a:p>
          <a:p>
            <a:endParaRPr lang="en-US" altLang="zh-CN" sz="1400" dirty="0"/>
          </a:p>
          <a:p>
            <a:pPr marL="285750" indent="-285750">
              <a:buFont typeface="Arial" panose="020B0604020202020204" pitchFamily="34" charset="0"/>
              <a:buChar char="•"/>
            </a:pPr>
            <a:r>
              <a:rPr lang="en-US" altLang="ja-JP" sz="1400" b="1" dirty="0"/>
              <a:t>LKH</a:t>
            </a:r>
            <a:r>
              <a:rPr lang="ja-JP" altLang="en-US" sz="1400" b="1" dirty="0"/>
              <a:t>で制限されたグラフ（</a:t>
            </a:r>
            <a:r>
              <a:rPr lang="en-US" altLang="ja-JP" sz="1400" b="1" dirty="0"/>
              <a:t>seg</a:t>
            </a:r>
            <a:r>
              <a:rPr lang="ja-JP" altLang="en-US" sz="1400" b="1" dirty="0"/>
              <a:t>グラフと</a:t>
            </a:r>
            <a:r>
              <a:rPr lang="en-US" altLang="ja-JP" sz="1400" b="1" dirty="0" err="1"/>
              <a:t>nei</a:t>
            </a:r>
            <a:r>
              <a:rPr lang="ja-JP" altLang="en-US" sz="1400" b="1" dirty="0"/>
              <a:t>グラフ）を解く</a:t>
            </a:r>
            <a:endParaRPr lang="en-US" altLang="ja-JP" sz="1400" b="1" dirty="0"/>
          </a:p>
          <a:p>
            <a:endParaRPr lang="en-US" altLang="ja-JP" sz="1200" b="1" dirty="0"/>
          </a:p>
          <a:p>
            <a:r>
              <a:rPr lang="ja-JP" altLang="en-US" sz="1200" dirty="0"/>
              <a:t>存在しない辺については</a:t>
            </a:r>
            <a:endParaRPr lang="en-US" altLang="ja-JP" sz="1200" dirty="0"/>
          </a:p>
          <a:p>
            <a:r>
              <a:rPr lang="ja-JP" altLang="en-US" sz="1200" dirty="0"/>
              <a:t>距離行列に対応するところで</a:t>
            </a:r>
            <a:r>
              <a:rPr lang="ja-JP" altLang="en-US" sz="1200" b="1" dirty="0"/>
              <a:t>距離行列の最大値</a:t>
            </a:r>
            <a:r>
              <a:rPr lang="ja-JP" altLang="en-US" sz="1200" dirty="0"/>
              <a:t>で書き換える</a:t>
            </a:r>
            <a:endParaRPr lang="en-US" altLang="ja-JP" sz="1200" dirty="0"/>
          </a:p>
          <a:p>
            <a:endParaRPr lang="en-US" altLang="zh-CN" sz="1400" b="1" dirty="0"/>
          </a:p>
          <a:p>
            <a:r>
              <a:rPr lang="ja-JP" altLang="en-US" sz="1200" dirty="0"/>
              <a:t>一つのインスタンス</a:t>
            </a:r>
            <a:r>
              <a:rPr lang="en-US" altLang="ja-JP" sz="1200" dirty="0"/>
              <a:t>10</a:t>
            </a:r>
            <a:r>
              <a:rPr lang="ja-JP" altLang="en-US" sz="1200" dirty="0"/>
              <a:t>回解いて</a:t>
            </a:r>
            <a:endParaRPr lang="en-US" altLang="ja-JP" sz="1200" dirty="0"/>
          </a:p>
          <a:p>
            <a:r>
              <a:rPr lang="ja-JP" altLang="en-US" sz="1200" dirty="0"/>
              <a:t>その内の距離最小値と元の</a:t>
            </a:r>
            <a:r>
              <a:rPr lang="en-US" altLang="ja-JP" sz="1200" dirty="0"/>
              <a:t>TSP</a:t>
            </a:r>
            <a:r>
              <a:rPr lang="ja-JP" altLang="en-US" sz="1200" dirty="0"/>
              <a:t>最適巡回路の距離を比べる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a:t>
            </a:r>
            <a:r>
              <a:rPr lang="ja-JP" altLang="en-US" sz="1200" b="1" dirty="0"/>
              <a:t>距離最小値が最適巡回路の距離と一致する</a:t>
            </a:r>
            <a:endParaRPr lang="en-US" altLang="zh-CN" sz="1200" b="1" dirty="0"/>
          </a:p>
        </p:txBody>
      </p:sp>
      <p:sp>
        <p:nvSpPr>
          <p:cNvPr id="12" name="文本框 11">
            <a:extLst>
              <a:ext uri="{FF2B5EF4-FFF2-40B4-BE49-F238E27FC236}">
                <a16:creationId xmlns:a16="http://schemas.microsoft.com/office/drawing/2014/main" id="{4A2CBF28-103C-C363-FCE2-C447FC0ACDB7}"/>
              </a:ext>
            </a:extLst>
          </p:cNvPr>
          <p:cNvSpPr txBox="1"/>
          <p:nvPr/>
        </p:nvSpPr>
        <p:spPr>
          <a:xfrm>
            <a:off x="9333028" y="550879"/>
            <a:ext cx="2573140" cy="307777"/>
          </a:xfrm>
          <a:prstGeom prst="rect">
            <a:avLst/>
          </a:prstGeom>
          <a:noFill/>
          <a:ln>
            <a:solidFill>
              <a:schemeClr val="tx1"/>
            </a:solidFill>
          </a:ln>
        </p:spPr>
        <p:txBody>
          <a:bodyPr wrap="none" rtlCol="0">
            <a:spAutoFit/>
          </a:bodyPr>
          <a:lstStyle/>
          <a:p>
            <a:r>
              <a:rPr lang="en-US" altLang="ja-JP" sz="1400" dirty="0"/>
              <a:t>LKH</a:t>
            </a:r>
            <a:r>
              <a:rPr lang="ja-JP" altLang="en-US" sz="1400" dirty="0"/>
              <a:t>：</a:t>
            </a:r>
            <a:r>
              <a:rPr lang="en-US" altLang="ja-JP" sz="1400" dirty="0"/>
              <a:t>TSP</a:t>
            </a:r>
            <a:r>
              <a:rPr lang="ja-JP" altLang="en-US" sz="1400" dirty="0"/>
              <a:t>問題の専用ソルバー</a:t>
            </a:r>
            <a:endParaRPr lang="zh-CN" altLang="en-US" sz="1400" dirty="0"/>
          </a:p>
        </p:txBody>
      </p:sp>
    </p:spTree>
    <p:extLst>
      <p:ext uri="{BB962C8B-B14F-4D97-AF65-F5344CB8AC3E}">
        <p14:creationId xmlns:p14="http://schemas.microsoft.com/office/powerpoint/2010/main" val="3508472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7099362" cy="1631216"/>
          </a:xfrm>
          <a:prstGeom prst="rect">
            <a:avLst/>
          </a:prstGeom>
          <a:noFill/>
        </p:spPr>
        <p:txBody>
          <a:bodyPr wrap="square">
            <a:spAutoFit/>
          </a:bodyPr>
          <a:lstStyle/>
          <a:p>
            <a:r>
              <a:rPr lang="ja-JP" altLang="en-US" sz="1600" b="1" dirty="0"/>
              <a:t>目的関数の二次項を削減する</a:t>
            </a:r>
            <a:endParaRPr lang="en-US" altLang="ja-JP" sz="1600" b="1" dirty="0"/>
          </a:p>
          <a:p>
            <a:endParaRPr lang="en-US" altLang="zh-CN" sz="1400" dirty="0"/>
          </a:p>
          <a:p>
            <a:r>
              <a:rPr lang="ja-JP" altLang="en-US" sz="1400" dirty="0"/>
              <a:t>制限されたグラフ</a:t>
            </a:r>
            <a:r>
              <a:rPr lang="en-US" altLang="ja-JP" sz="1400" dirty="0"/>
              <a:t>(seg</a:t>
            </a:r>
            <a:r>
              <a:rPr lang="ja-JP" altLang="en-US" sz="1400" dirty="0"/>
              <a:t>グラフ、</a:t>
            </a:r>
            <a:r>
              <a:rPr lang="en-US" altLang="ja-JP" sz="1400" dirty="0" err="1"/>
              <a:t>nei</a:t>
            </a:r>
            <a:r>
              <a:rPr lang="ja-JP" altLang="en-US" sz="1400" dirty="0"/>
              <a:t>グラフ</a:t>
            </a:r>
            <a:r>
              <a:rPr lang="en-US" altLang="ja-JP" sz="1400" dirty="0"/>
              <a:t>)</a:t>
            </a:r>
            <a:r>
              <a:rPr lang="ja-JP" altLang="en-US" sz="1400" dirty="0"/>
              <a:t>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87631" y="3433999"/>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5051" y="3772449"/>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4120197822"/>
              </p:ext>
            </p:extLst>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203223684"/>
              </p:ext>
            </p:extLst>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5" name="组合 54">
            <a:extLst>
              <a:ext uri="{FF2B5EF4-FFF2-40B4-BE49-F238E27FC236}">
                <a16:creationId xmlns:a16="http://schemas.microsoft.com/office/drawing/2014/main" id="{47F338DE-A585-70A8-35E4-5DAD26D5FE35}"/>
              </a:ext>
            </a:extLst>
          </p:cNvPr>
          <p:cNvGrpSpPr/>
          <p:nvPr/>
        </p:nvGrpSpPr>
        <p:grpSpPr>
          <a:xfrm>
            <a:off x="1151268" y="4977424"/>
            <a:ext cx="1488199" cy="1221609"/>
            <a:chOff x="886691" y="3441643"/>
            <a:chExt cx="1907308" cy="1565640"/>
          </a:xfrm>
        </p:grpSpPr>
        <p:sp>
          <p:nvSpPr>
            <p:cNvPr id="56" name="椭圆 55">
              <a:extLst>
                <a:ext uri="{FF2B5EF4-FFF2-40B4-BE49-F238E27FC236}">
                  <a16:creationId xmlns:a16="http://schemas.microsoft.com/office/drawing/2014/main" id="{222C9371-ECA0-4629-91B4-746BE8CAD92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7" name="椭圆 56">
              <a:extLst>
                <a:ext uri="{FF2B5EF4-FFF2-40B4-BE49-F238E27FC236}">
                  <a16:creationId xmlns:a16="http://schemas.microsoft.com/office/drawing/2014/main" id="{ACBD1916-4F52-A872-B243-389F983D18C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8" name="椭圆 57">
              <a:extLst>
                <a:ext uri="{FF2B5EF4-FFF2-40B4-BE49-F238E27FC236}">
                  <a16:creationId xmlns:a16="http://schemas.microsoft.com/office/drawing/2014/main" id="{BDC4B5CF-DA29-BE26-633F-4A12ACB7C9E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9" name="椭圆 58">
              <a:extLst>
                <a:ext uri="{FF2B5EF4-FFF2-40B4-BE49-F238E27FC236}">
                  <a16:creationId xmlns:a16="http://schemas.microsoft.com/office/drawing/2014/main" id="{D7FF636D-BE00-2052-17A6-EE9D5D140684}"/>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0" name="椭圆 59">
              <a:extLst>
                <a:ext uri="{FF2B5EF4-FFF2-40B4-BE49-F238E27FC236}">
                  <a16:creationId xmlns:a16="http://schemas.microsoft.com/office/drawing/2014/main" id="{148A6C40-4DAA-0C5D-ED0F-03A1036F0B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61" name="直接连接符 60">
              <a:extLst>
                <a:ext uri="{FF2B5EF4-FFF2-40B4-BE49-F238E27FC236}">
                  <a16:creationId xmlns:a16="http://schemas.microsoft.com/office/drawing/2014/main" id="{B2FD5DBD-B3ED-9CCA-83F2-AF7C6D389825}"/>
                </a:ext>
              </a:extLst>
            </p:cNvPr>
            <p:cNvCxnSpPr>
              <a:cxnSpLocks/>
              <a:stCxn id="56" idx="5"/>
              <a:endCxn id="58"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A3622B53-26A3-1BC4-E58B-2AF658482915}"/>
                </a:ext>
              </a:extLst>
            </p:cNvPr>
            <p:cNvCxnSpPr>
              <a:stCxn id="56" idx="5"/>
              <a:endCxn id="59"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EEC8C52F-AF6D-443D-3FBA-C24451A89793}"/>
                </a:ext>
              </a:extLst>
            </p:cNvPr>
            <p:cNvCxnSpPr>
              <a:stCxn id="56" idx="5"/>
              <a:endCxn id="57"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1090F89D-F998-4A48-9904-AD09A3284149}"/>
                </a:ext>
              </a:extLst>
            </p:cNvPr>
            <p:cNvCxnSpPr>
              <a:stCxn id="56" idx="5"/>
              <a:endCxn id="60"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E72C906-ED0B-91A0-115A-7658F9E91B80}"/>
                </a:ext>
              </a:extLst>
            </p:cNvPr>
            <p:cNvCxnSpPr>
              <a:stCxn id="58" idx="3"/>
              <a:endCxn id="59"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8047479D-A988-04E8-D09C-BE3A9CE51B77}"/>
                </a:ext>
              </a:extLst>
            </p:cNvPr>
            <p:cNvCxnSpPr>
              <a:stCxn id="58" idx="3"/>
              <a:endCxn id="57"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C5FF0C01-022B-8869-F0A1-ACCF82679407}"/>
                </a:ext>
              </a:extLst>
            </p:cNvPr>
            <p:cNvCxnSpPr>
              <a:stCxn id="58" idx="3"/>
              <a:endCxn id="60"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CDA227F-215A-31B7-8606-B06A159DE7BB}"/>
                </a:ext>
              </a:extLst>
            </p:cNvPr>
            <p:cNvCxnSpPr>
              <a:stCxn id="59" idx="1"/>
              <a:endCxn id="57"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EFBC8089-978F-DB60-0796-8B89553C6C61}"/>
                </a:ext>
              </a:extLst>
            </p:cNvPr>
            <p:cNvCxnSpPr>
              <a:stCxn id="59" idx="1"/>
              <a:endCxn id="60"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F1D3C7B7-3A24-CE3F-5DD4-8B6C8DA182FA}"/>
                </a:ext>
              </a:extLst>
            </p:cNvPr>
            <p:cNvCxnSpPr>
              <a:stCxn id="57" idx="0"/>
              <a:endCxn id="60"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64685627"/>
              </p:ext>
            </p:extLst>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Tree>
    <p:extLst>
      <p:ext uri="{BB962C8B-B14F-4D97-AF65-F5344CB8AC3E}">
        <p14:creationId xmlns:p14="http://schemas.microsoft.com/office/powerpoint/2010/main" val="620949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5" y="1214517"/>
                <a:ext cx="6275205" cy="1142749"/>
              </a:xfrm>
              <a:prstGeom prst="rect">
                <a:avLst/>
              </a:prstGeom>
              <a:noFill/>
            </p:spPr>
            <p:txBody>
              <a:bodyPr wrap="square">
                <a:spAutoFit/>
              </a:bodyPr>
              <a:lstStyle/>
              <a:p>
                <a:r>
                  <a:rPr lang="ja-JP" altLang="en-US" sz="1400" b="1" dirty="0"/>
                  <a:t>目的関数の二次項の削減率</a:t>
                </a:r>
                <a:endParaRPr lang="en-US" altLang="ja-JP" sz="1400" b="1" dirty="0"/>
              </a:p>
              <a:p>
                <a:endParaRPr lang="en-US" altLang="zh-CN" sz="1200" dirty="0"/>
              </a:p>
              <a:p>
                <a:r>
                  <a:rPr lang="ja-JP" altLang="en-US" sz="1600" dirty="0"/>
                  <a:t>削減率 </a:t>
                </a:r>
                <a:r>
                  <a:rPr lang="en-US" altLang="ja-JP" sz="1600" dirty="0"/>
                  <a:t>= </a:t>
                </a:r>
                <a14:m>
                  <m:oMath xmlns:m="http://schemas.openxmlformats.org/officeDocument/2006/math">
                    <m:f>
                      <m:fPr>
                        <m:ctrlPr>
                          <a:rPr lang="en-US" altLang="ja-JP" sz="1600" i="1" smtClean="0">
                            <a:latin typeface="Cambria Math" panose="02040503050406030204" pitchFamily="18" charset="0"/>
                          </a:rPr>
                        </m:ctrlPr>
                      </m:fPr>
                      <m:num>
                        <m:r>
                          <a:rPr lang="ja-JP" altLang="en-US" sz="1600" i="1">
                            <a:latin typeface="Cambria Math" panose="02040503050406030204" pitchFamily="18" charset="0"/>
                          </a:rPr>
                          <m:t>制限された</m:t>
                        </m:r>
                        <m:r>
                          <a:rPr lang="ja-JP" altLang="en-US" sz="1600" i="1" smtClean="0">
                            <a:latin typeface="Cambria Math" panose="02040503050406030204" pitchFamily="18" charset="0"/>
                          </a:rPr>
                          <m:t>グラフ</m:t>
                        </m:r>
                        <m:r>
                          <a:rPr lang="ja-JP" altLang="en-US" sz="1600" i="1">
                            <a:latin typeface="Cambria Math" panose="02040503050406030204" pitchFamily="18" charset="0"/>
                          </a:rPr>
                          <m:t>で</m:t>
                        </m:r>
                        <m:r>
                          <a:rPr lang="ja-JP" altLang="en-US" sz="1600" i="1" smtClean="0">
                            <a:latin typeface="Cambria Math" panose="02040503050406030204" pitchFamily="18" charset="0"/>
                          </a:rPr>
                          <m:t>削減できる二次項数</m:t>
                        </m:r>
                      </m:num>
                      <m:den>
                        <m:r>
                          <a:rPr lang="ja-JP" altLang="en-US" sz="1600" i="1">
                            <a:latin typeface="Cambria Math" panose="02040503050406030204" pitchFamily="18" charset="0"/>
                          </a:rPr>
                          <m:t>元の</m:t>
                        </m:r>
                        <m:r>
                          <a:rPr lang="ja-JP" altLang="en-US" sz="1600" i="1" smtClean="0">
                            <a:latin typeface="Cambria Math" panose="02040503050406030204" pitchFamily="18" charset="0"/>
                          </a:rPr>
                          <m:t>目的関数</m:t>
                        </m:r>
                        <m:r>
                          <a:rPr lang="ja-JP" altLang="en-US" sz="1600" i="1">
                            <a:latin typeface="Cambria Math" panose="02040503050406030204" pitchFamily="18" charset="0"/>
                          </a:rPr>
                          <m:t>の二次項</m:t>
                        </m:r>
                        <m:r>
                          <a:rPr lang="ja-JP" altLang="en-US" sz="1600" i="1" smtClean="0">
                            <a:latin typeface="Cambria Math" panose="02040503050406030204" pitchFamily="18" charset="0"/>
                          </a:rPr>
                          <m:t>数</m:t>
                        </m:r>
                      </m:den>
                    </m:f>
                    <m:r>
                      <a:rPr lang="en-US" altLang="ja-JP" sz="1600"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100%</m:t>
                    </m:r>
                  </m:oMath>
                </a14:m>
                <a:endParaRPr lang="en-US" altLang="zh-CN" sz="1200" dirty="0"/>
              </a:p>
              <a:p>
                <a:endParaRPr lang="en-US" altLang="zh-CN" sz="12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5" y="1214517"/>
                <a:ext cx="6275205" cy="1142749"/>
              </a:xfrm>
              <a:prstGeom prst="rect">
                <a:avLst/>
              </a:prstGeom>
              <a:blipFill>
                <a:blip r:embed="rId3"/>
                <a:stretch>
                  <a:fillRect l="-485" t="-1064"/>
                </a:stretch>
              </a:blipFill>
            </p:spPr>
            <p:txBody>
              <a:bodyPr/>
              <a:lstStyle/>
              <a:p>
                <a:r>
                  <a:rPr lang="zh-CN" altLang="en-US">
                    <a:noFill/>
                  </a:rPr>
                  <a:t> </a:t>
                </a:r>
              </a:p>
            </p:txBody>
          </p:sp>
        </mc:Fallback>
      </mc:AlternateContent>
      <p:graphicFrame>
        <p:nvGraphicFramePr>
          <p:cNvPr id="4" name="图表 3">
            <a:extLst>
              <a:ext uri="{FF2B5EF4-FFF2-40B4-BE49-F238E27FC236}">
                <a16:creationId xmlns:a16="http://schemas.microsoft.com/office/drawing/2014/main" id="{DB073B0A-6817-E86E-65DE-AEC9C78516ED}"/>
              </a:ext>
            </a:extLst>
          </p:cNvPr>
          <p:cNvGraphicFramePr>
            <a:graphicFrameLocks/>
          </p:cNvGraphicFramePr>
          <p:nvPr>
            <p:extLst>
              <p:ext uri="{D42A27DB-BD31-4B8C-83A1-F6EECF244321}">
                <p14:modId xmlns:p14="http://schemas.microsoft.com/office/powerpoint/2010/main" val="807368219"/>
              </p:ext>
            </p:extLst>
          </p:nvPr>
        </p:nvGraphicFramePr>
        <p:xfrm>
          <a:off x="337127" y="2913506"/>
          <a:ext cx="5976736" cy="3503769"/>
        </p:xfrm>
        <a:graphic>
          <a:graphicData uri="http://schemas.openxmlformats.org/drawingml/2006/chart">
            <c:chart xmlns:c="http://schemas.openxmlformats.org/drawingml/2006/chart" xmlns:r="http://schemas.openxmlformats.org/officeDocument/2006/relationships" r:id="rId4"/>
          </a:graphicData>
        </a:graphic>
      </p:graphicFrame>
      <p:sp>
        <p:nvSpPr>
          <p:cNvPr id="10" name="文本框 9">
            <a:extLst>
              <a:ext uri="{FF2B5EF4-FFF2-40B4-BE49-F238E27FC236}">
                <a16:creationId xmlns:a16="http://schemas.microsoft.com/office/drawing/2014/main" id="{0590215E-4172-103F-3036-BC1C7A1A1A69}"/>
              </a:ext>
            </a:extLst>
          </p:cNvPr>
          <p:cNvSpPr txBox="1"/>
          <p:nvPr/>
        </p:nvSpPr>
        <p:spPr>
          <a:xfrm>
            <a:off x="337127" y="2531196"/>
            <a:ext cx="3467616" cy="338554"/>
          </a:xfrm>
          <a:prstGeom prst="rect">
            <a:avLst/>
          </a:prstGeom>
          <a:noFill/>
        </p:spPr>
        <p:txBody>
          <a:bodyPr wrap="none" rtlCol="0">
            <a:spAutoFit/>
          </a:bodyPr>
          <a:lstStyle/>
          <a:p>
            <a:r>
              <a:rPr lang="ja-JP" altLang="en-US" sz="1600" dirty="0"/>
              <a:t>二つの提案手法の二次項数の削減率</a:t>
            </a:r>
            <a:endParaRPr lang="zh-CN" altLang="en-US" sz="1600"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313863" y="1425125"/>
                <a:ext cx="5976736" cy="2554545"/>
              </a:xfrm>
              <a:prstGeom prst="rect">
                <a:avLst/>
              </a:prstGeom>
              <a:noFill/>
            </p:spPr>
            <p:txBody>
              <a:bodyPr wrap="square" rtlCol="0">
                <a:spAutoFit/>
              </a:bodyPr>
              <a:lstStyle/>
              <a:p>
                <a:r>
                  <a:rPr lang="ja-JP" altLang="en-US" sz="1600" dirty="0"/>
                  <a:t>総</a:t>
                </a:r>
                <a:r>
                  <a:rPr lang="en-US" altLang="ja-JP" sz="1600" dirty="0"/>
                  <a:t>196</a:t>
                </a:r>
                <a:r>
                  <a:rPr lang="ja-JP" altLang="en-US" sz="1600" dirty="0"/>
                  <a:t>個のインスタンスで</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a:p>
                <a:endParaRPr lang="en-US" altLang="ja-JP" sz="1600" dirty="0"/>
              </a:p>
              <a:p>
                <a:r>
                  <a:rPr lang="en-US" altLang="ja-JP" sz="1600" dirty="0"/>
                  <a:t>seg</a:t>
                </a:r>
                <a:r>
                  <a:rPr lang="ja-JP" altLang="en-US" sz="1600" dirty="0"/>
                  <a:t>グラフの辺の個数は</a:t>
                </a:r>
                <a:r>
                  <a:rPr lang="en-US" altLang="ja-JP" sz="1600" dirty="0" err="1"/>
                  <a:t>nei</a:t>
                </a:r>
                <a:r>
                  <a:rPr lang="ja-JP" altLang="en-US" sz="1600" dirty="0"/>
                  <a:t>グラフの辺の個数より少ないから</a:t>
                </a:r>
                <a:endParaRPr lang="en-US" altLang="ja-JP" sz="1600" dirty="0"/>
              </a:p>
              <a:p>
                <a:r>
                  <a:rPr lang="en-US" altLang="ja-JP" sz="1600" dirty="0"/>
                  <a:t>seg</a:t>
                </a:r>
                <a:r>
                  <a:rPr lang="ja-JP" altLang="en-US" sz="1600" dirty="0"/>
                  <a:t>方法で削減率は大きいである．</a:t>
                </a:r>
                <a:endParaRPr lang="zh-CN" altLang="en-US" sz="1600" dirty="0"/>
              </a:p>
              <a:p>
                <a:endParaRPr lang="en-US" altLang="ja-JP" sz="1600" dirty="0"/>
              </a:p>
              <a:p>
                <a:r>
                  <a:rPr lang="ja-JP" altLang="en-US" sz="1600" dirty="0"/>
                  <a:t>インスタンスのサイズが大きくなるに連れて</a:t>
                </a:r>
                <a:endParaRPr lang="en-US" altLang="ja-JP" sz="1600" dirty="0"/>
              </a:p>
              <a:p>
                <a:r>
                  <a:rPr lang="ja-JP" altLang="en-US" sz="1600" dirty="0"/>
                  <a:t>提案手法での削減率も大きくなる</a:t>
                </a:r>
                <a:endParaRPr lang="en-US" altLang="ja-JP" sz="1600" dirty="0"/>
              </a:p>
              <a:p>
                <a:endParaRPr lang="en-US" altLang="zh-CN" sz="1600"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313863" y="1425125"/>
                <a:ext cx="5976736" cy="2554545"/>
              </a:xfrm>
              <a:prstGeom prst="rect">
                <a:avLst/>
              </a:prstGeom>
              <a:blipFill>
                <a:blip r:embed="rId5"/>
                <a:stretch>
                  <a:fillRect l="-612" t="-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14F963E-FD45-B957-2BD8-D4DF26A4822F}"/>
                  </a:ext>
                </a:extLst>
              </p:cNvPr>
              <p:cNvSpPr txBox="1"/>
              <p:nvPr/>
            </p:nvSpPr>
            <p:spPr>
              <a:xfrm>
                <a:off x="6313863" y="4965777"/>
                <a:ext cx="5191646" cy="1569660"/>
              </a:xfrm>
              <a:prstGeom prst="rect">
                <a:avLst/>
              </a:prstGeom>
              <a:noFill/>
            </p:spPr>
            <p:txBody>
              <a:bodyPr wrap="square">
                <a:spAutoFit/>
              </a:bodyPr>
              <a:lstStyle/>
              <a:p>
                <a:r>
                  <a:rPr lang="ja-JP" altLang="en-US" sz="1600" b="1" dirty="0"/>
                  <a:t>まとめ</a:t>
                </a:r>
                <a:endParaRPr lang="en-US" altLang="ja-JP" sz="1600" b="1" dirty="0"/>
              </a:p>
              <a:p>
                <a:endParaRPr lang="en-US" altLang="ja-JP" sz="1600" b="1" dirty="0"/>
              </a:p>
              <a:p>
                <a:r>
                  <a:rPr lang="ja-JP" altLang="en-US" sz="1600" dirty="0"/>
                  <a:t>提案手法で元の目的関数の二次項を大幅に削減できた</a:t>
                </a:r>
                <a:endParaRPr lang="en-US" altLang="ja-JP" sz="1600" dirty="0"/>
              </a:p>
              <a:p>
                <a:r>
                  <a:rPr lang="ja-JP" altLang="en-US" sz="1600" dirty="0"/>
                  <a:t>その中，</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p:txBody>
          </p:sp>
        </mc:Choice>
        <mc:Fallback xmlns="">
          <p:sp>
            <p:nvSpPr>
              <p:cNvPr id="38" name="文本框 37">
                <a:extLst>
                  <a:ext uri="{FF2B5EF4-FFF2-40B4-BE49-F238E27FC236}">
                    <a16:creationId xmlns:a16="http://schemas.microsoft.com/office/drawing/2014/main" id="{714F963E-FD45-B957-2BD8-D4DF26A4822F}"/>
                  </a:ext>
                </a:extLst>
              </p:cNvPr>
              <p:cNvSpPr txBox="1">
                <a:spLocks noRot="1" noChangeAspect="1" noMove="1" noResize="1" noEditPoints="1" noAdjustHandles="1" noChangeArrowheads="1" noChangeShapeType="1" noTextEdit="1"/>
              </p:cNvSpPr>
              <p:nvPr/>
            </p:nvSpPr>
            <p:spPr>
              <a:xfrm>
                <a:off x="6313863" y="4965777"/>
                <a:ext cx="5191646" cy="1569660"/>
              </a:xfrm>
              <a:prstGeom prst="rect">
                <a:avLst/>
              </a:prstGeom>
              <a:blipFill>
                <a:blip r:embed="rId6"/>
                <a:stretch>
                  <a:fillRect l="-705" t="-1167" b="-428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DF9FAE-223A-22B2-811F-0A986D4F9E2A}"/>
              </a:ext>
            </a:extLst>
          </p:cNvPr>
          <p:cNvSpPr txBox="1"/>
          <p:nvPr/>
        </p:nvSpPr>
        <p:spPr>
          <a:xfrm>
            <a:off x="0" y="6427113"/>
            <a:ext cx="6146800" cy="430887"/>
          </a:xfrm>
          <a:prstGeom prst="rect">
            <a:avLst/>
          </a:prstGeom>
          <a:noFill/>
        </p:spPr>
        <p:txBody>
          <a:bodyPr wrap="square">
            <a:spAutoFit/>
          </a:bodyPr>
          <a:lstStyle/>
          <a:p>
            <a:r>
              <a:rPr lang="ja-JP" altLang="en-US" sz="1100" dirty="0"/>
              <a:t>実験のインスタンス：</a:t>
            </a:r>
            <a:endParaRPr lang="en-US" altLang="ja-JP" sz="1100" dirty="0"/>
          </a:p>
          <a:p>
            <a:r>
              <a:rPr lang="ja-JP" altLang="en-US" sz="1100" dirty="0"/>
              <a:t>町の個数</a:t>
            </a:r>
            <a:r>
              <a:rPr lang="en-US" altLang="ja-JP" sz="1100" dirty="0"/>
              <a:t>5</a:t>
            </a:r>
            <a:r>
              <a:rPr lang="ja-JP" altLang="en-US" sz="1100" dirty="0"/>
              <a:t>から</a:t>
            </a:r>
            <a:r>
              <a:rPr lang="en-US" altLang="ja-JP" sz="1100" dirty="0"/>
              <a:t>200</a:t>
            </a:r>
            <a:r>
              <a:rPr lang="ja-JP" altLang="en-US" sz="1100" dirty="0"/>
              <a:t>まで（総</a:t>
            </a:r>
            <a:r>
              <a:rPr lang="en-US" altLang="ja-JP" sz="1100" dirty="0"/>
              <a:t>196</a:t>
            </a:r>
            <a:r>
              <a:rPr lang="ja-JP" altLang="en-US" sz="1100" dirty="0"/>
              <a:t>個）</a:t>
            </a:r>
            <a:endParaRPr lang="en-US" altLang="ja-JP" sz="1100" dirty="0"/>
          </a:p>
        </p:txBody>
      </p:sp>
    </p:spTree>
    <p:extLst>
      <p:ext uri="{BB962C8B-B14F-4D97-AF65-F5344CB8AC3E}">
        <p14:creationId xmlns:p14="http://schemas.microsoft.com/office/powerpoint/2010/main" val="1071848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199419" cy="35426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600" b="1" i="0" dirty="0">
                    <a:effectLst/>
                    <a:latin typeface="YakuHanJPs"/>
                  </a:rPr>
                  <a:t>QUBO </a:t>
                </a:r>
                <a:r>
                  <a:rPr lang="en-US" altLang="ja-JP" sz="1600" b="1" dirty="0">
                    <a:latin typeface="YakuHanJPs"/>
                  </a:rPr>
                  <a:t>(</a:t>
                </a:r>
                <a:r>
                  <a:rPr lang="en-US" altLang="zh-CN" sz="1600" b="1" i="0" dirty="0">
                    <a:effectLst/>
                    <a:latin typeface="YakuHanJPs"/>
                  </a:rPr>
                  <a:t>Quadratic Unconstrained Binary Optimization</a:t>
                </a:r>
                <a:r>
                  <a:rPr lang="en-US" altLang="ja-JP" sz="1600" b="1" dirty="0">
                    <a:latin typeface="YakuHanJPs"/>
                  </a:rPr>
                  <a:t>)</a:t>
                </a:r>
                <a:r>
                  <a:rPr lang="ja-JP" altLang="en-US" sz="1600" b="1" dirty="0">
                    <a:latin typeface="YakuHanJPs"/>
                  </a:rPr>
                  <a:t>問題</a:t>
                </a:r>
                <a:endParaRPr lang="en-US" altLang="zh-CN" sz="1600" b="1" i="0" dirty="0">
                  <a:effectLst/>
                  <a:latin typeface="YakuHanJPs"/>
                </a:endParaRPr>
              </a:p>
              <a:p>
                <a:r>
                  <a:rPr lang="ja-JP" altLang="en-US" sz="1600" dirty="0"/>
                  <a:t>二次形式の制約なし二値変数最適化問題</a:t>
                </a:r>
                <a:endParaRPr lang="en-US" altLang="ja-JP" sz="1600" dirty="0"/>
              </a:p>
              <a:p>
                <a:endParaRPr lang="en-US" altLang="ja-JP" sz="1600" dirty="0"/>
              </a:p>
              <a:p>
                <a:r>
                  <a:rPr lang="ja-JP" altLang="en-US" sz="1600" dirty="0"/>
                  <a:t>入力：</a:t>
                </a:r>
                <a:r>
                  <a:rPr lang="en-US" altLang="ja-JP" sz="1600" dirty="0"/>
                  <a:t>QUBO</a:t>
                </a:r>
                <a:r>
                  <a:rPr lang="ja-JP" altLang="en-US" sz="1600" dirty="0"/>
                  <a:t>行列</a:t>
                </a:r>
                <a:endParaRPr lang="en-US" altLang="ja-JP" sz="1600" dirty="0"/>
              </a:p>
              <a:p>
                <a:r>
                  <a:rPr lang="ja-JP" altLang="en-US" sz="1600" dirty="0"/>
                  <a:t>出力：変数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のベクトル</a:t>
                </a:r>
                <a:endParaRPr lang="en-US" altLang="ja-JP" sz="1600" dirty="0"/>
              </a:p>
              <a:p>
                <a:r>
                  <a:rPr lang="ja-JP" altLang="en-US" sz="1600" dirty="0"/>
                  <a:t>与えられた数式を最小値にするベクトル</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を求める</a:t>
                </a:r>
                <a:endParaRPr lang="en-US" altLang="ja-JP" sz="1600" dirty="0"/>
              </a:p>
              <a:p>
                <a:endParaRPr lang="en-US" altLang="zh-CN" sz="1600" dirty="0"/>
              </a:p>
              <a:p>
                <a:r>
                  <a:rPr lang="en-US" altLang="ja-JP" sz="1600" dirty="0"/>
                  <a:t>QUBO</a:t>
                </a:r>
                <a:r>
                  <a:rPr lang="ja-JP" altLang="en-US" sz="1600" dirty="0"/>
                  <a:t>の一般的な数式：</a:t>
                </a:r>
                <a:endParaRPr lang="en-US" altLang="ja-JP" sz="160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&lt;</m:t>
                          </m:r>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𝑖𝑗</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𝑗</m:t>
                              </m:r>
                            </m:sub>
                          </m:sSub>
                        </m:e>
                      </m:nary>
                    </m:oMath>
                  </m:oMathPara>
                </a14:m>
                <a:endParaRPr lang="en-US" altLang="zh-CN" sz="1600" dirty="0"/>
              </a:p>
              <a:p>
                <a:endParaRPr lang="en-US" altLang="zh-CN" sz="1600" dirty="0"/>
              </a:p>
              <a:p>
                <a:endParaRPr lang="en-US" altLang="zh-CN" sz="1600" dirty="0"/>
              </a:p>
              <a:p>
                <a:endParaRPr lang="en-US" altLang="ja-JP" sz="1600"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199419" cy="3542636"/>
              </a:xfrm>
              <a:prstGeom prst="rect">
                <a:avLst/>
              </a:prstGeom>
              <a:blipFill>
                <a:blip r:embed="rId2"/>
                <a:stretch>
                  <a:fillRect l="-331" t="-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904569" y="3199996"/>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904569" y="3199996"/>
                <a:ext cx="5191871" cy="850810"/>
              </a:xfrm>
              <a:prstGeom prst="rect">
                <a:avLst/>
              </a:prstGeom>
              <a:blipFill>
                <a:blip r:embed="rId3"/>
                <a:stretch>
                  <a:fillRect t="-1408" b="-7042"/>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337127" y="4004767"/>
            <a:ext cx="3209533" cy="584775"/>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バイナリ変数四つある</a:t>
            </a:r>
            <a:r>
              <a:rPr lang="en-US" altLang="ja-JP" sz="1600" dirty="0"/>
              <a:t>QUBO</a:t>
            </a:r>
            <a:r>
              <a:rPr lang="ja-JP" altLang="en-US" sz="1600" dirty="0"/>
              <a:t>問題</a:t>
            </a:r>
            <a:endParaRPr lang="zh-CN" altLang="en-US" sz="1600"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6619072" cy="2092881"/>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r>
              <a:rPr lang="ja-JP" altLang="en-US" sz="1600" dirty="0"/>
              <a:t>町の座標あるいは距離行列が与えられたとき、全ての町をちょうど一度ずつ巡り出発地に戻る巡回路のうちで総移動距離が最小のものを求める組合せ最適化問題である</a:t>
            </a:r>
            <a:endParaRPr lang="en-US" altLang="ja-JP"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333603"/>
            <a:ext cx="5009457" cy="830997"/>
          </a:xfrm>
          <a:prstGeom prst="rect">
            <a:avLst/>
          </a:prstGeom>
          <a:noFill/>
        </p:spPr>
        <p:txBody>
          <a:bodyPr wrap="square">
            <a:spAutoFit/>
          </a:bodyPr>
          <a:lstStyle/>
          <a:p>
            <a:r>
              <a:rPr lang="ja-JP" altLang="en-US" sz="1600" dirty="0"/>
              <a:t>このインスタンスの</a:t>
            </a:r>
            <a:endParaRPr lang="en-US" altLang="ja-JP" sz="1600" dirty="0"/>
          </a:p>
          <a:p>
            <a:r>
              <a:rPr lang="ja-JP" altLang="en-US" sz="1600" dirty="0"/>
              <a:t>最適巡回路：</a:t>
            </a:r>
            <a:r>
              <a:rPr lang="en-US" altLang="ja-JP" sz="1600" dirty="0"/>
              <a:t>1→2 → 3 → 4 → 5 →1</a:t>
            </a:r>
          </a:p>
          <a:p>
            <a:r>
              <a:rPr lang="ja-JP" altLang="en-US" sz="1600" dirty="0"/>
              <a:t>総距離は</a:t>
            </a:r>
            <a:r>
              <a:rPr lang="en-US" altLang="ja-JP" sz="1600" dirty="0"/>
              <a:t> 1+2+2+3+2=10</a:t>
            </a:r>
            <a:endParaRPr lang="zh-CN" altLang="en-US" sz="16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3225402"/>
            <a:ext cx="1826141" cy="338554"/>
          </a:xfrm>
          <a:prstGeom prst="rect">
            <a:avLst/>
          </a:prstGeom>
          <a:noFill/>
        </p:spPr>
        <p:txBody>
          <a:bodyPr wrap="none" rtlCol="0">
            <a:spAutoFit/>
          </a:bodyPr>
          <a:lstStyle/>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522197759"/>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1907308" cy="1565640"/>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1907308" cy="1565640"/>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03664" y="2969746"/>
            <a:ext cx="314036" cy="4729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417700" y="2969746"/>
            <a:ext cx="789134" cy="111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206834" y="3080774"/>
            <a:ext cx="268046" cy="807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417700" y="3888266"/>
            <a:ext cx="1057180" cy="65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03664" y="3442727"/>
            <a:ext cx="314036" cy="510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620957" cy="338554"/>
          </a:xfrm>
          <a:prstGeom prst="rect">
            <a:avLst/>
          </a:prstGeom>
          <a:noFill/>
        </p:spPr>
        <p:txBody>
          <a:bodyPr wrap="none" rtlCol="0">
            <a:spAutoFit/>
          </a:bodyPr>
          <a:lstStyle/>
          <a:p>
            <a:r>
              <a:rPr lang="ja-JP" altLang="en-US" sz="1600" dirty="0"/>
              <a:t>町の完全グラフ</a:t>
            </a:r>
            <a:endParaRPr lang="zh-CN" altLang="en-US" sz="1600"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1826141" cy="338554"/>
          </a:xfrm>
          <a:prstGeom prst="rect">
            <a:avLst/>
          </a:prstGeom>
          <a:noFill/>
        </p:spPr>
        <p:txBody>
          <a:bodyPr wrap="none" rtlCol="0">
            <a:spAutoFit/>
          </a:bodyPr>
          <a:lstStyle/>
          <a:p>
            <a:r>
              <a:rPr lang="ja-JP" altLang="en-US" sz="1600" dirty="0"/>
              <a:t>求めた最適巡回路</a:t>
            </a:r>
            <a:endParaRPr lang="zh-CN" altLang="en-US" sz="1600" dirty="0"/>
          </a:p>
        </p:txBody>
      </p:sp>
      <p:sp>
        <p:nvSpPr>
          <p:cNvPr id="60" name="箭头: 右 59">
            <a:extLst>
              <a:ext uri="{FF2B5EF4-FFF2-40B4-BE49-F238E27FC236}">
                <a16:creationId xmlns:a16="http://schemas.microsoft.com/office/drawing/2014/main" id="{E518F9D6-B0EE-30B4-11EE-984F5633F866}"/>
              </a:ext>
            </a:extLst>
          </p:cNvPr>
          <p:cNvSpPr/>
          <p:nvPr/>
        </p:nvSpPr>
        <p:spPr>
          <a:xfrm>
            <a:off x="7803345" y="3429006"/>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800219" cy="276999"/>
          </a:xfrm>
          <a:prstGeom prst="rect">
            <a:avLst/>
          </a:prstGeom>
          <a:noFill/>
        </p:spPr>
        <p:txBody>
          <a:bodyPr wrap="none" rtlCol="0">
            <a:spAutoFit/>
          </a:bodyPr>
          <a:lstStyle/>
          <a:p>
            <a:r>
              <a:rPr lang="ja-JP" altLang="en-US" sz="1200" dirty="0"/>
              <a:t>ソルバー</a:t>
            </a:r>
            <a:endParaRPr lang="zh-CN" altLang="en-US" sz="1200" dirty="0"/>
          </a:p>
        </p:txBody>
      </p:sp>
    </p:spTree>
    <p:extLst>
      <p:ext uri="{BB962C8B-B14F-4D97-AF65-F5344CB8AC3E}">
        <p14:creationId xmlns:p14="http://schemas.microsoft.com/office/powerpoint/2010/main" val="629291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37127" y="1049497"/>
            <a:ext cx="6210959" cy="1600438"/>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endParaRPr lang="en-US" altLang="zh-CN" sz="16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301086" y="2294437"/>
                <a:ext cx="6097022" cy="4506939"/>
              </a:xfrm>
              <a:prstGeom prst="rect">
                <a:avLst/>
              </a:prstGeom>
              <a:noFill/>
            </p:spPr>
            <p:txBody>
              <a:bodyPr wrap="square">
                <a:spAutoFit/>
              </a:bodyPr>
              <a:lstStyle/>
              <a:p>
                <a:r>
                  <a:rPr lang="ja-JP" altLang="en-US" sz="1600" b="1" dirty="0"/>
                  <a:t>目的関数</a:t>
                </a:r>
                <a:endParaRPr lang="en-US" altLang="ja-JP" sz="1600" b="1" dirty="0"/>
              </a:p>
              <a:p>
                <a:r>
                  <a:rPr lang="ja-JP" altLang="en-US" sz="1600" dirty="0"/>
                  <a:t>例えば：町</a:t>
                </a:r>
                <a:r>
                  <a:rPr lang="ja-JP" altLang="en-US" sz="1600" b="1" dirty="0"/>
                  <a:t>四つ</a:t>
                </a:r>
                <a:r>
                  <a:rPr lang="ja-JP" altLang="en-US" sz="1600" dirty="0"/>
                  <a:t>ある</a:t>
                </a:r>
                <a:r>
                  <a:rPr lang="en-US" altLang="ja-JP" sz="1600" dirty="0"/>
                  <a:t>TSP</a:t>
                </a:r>
                <a:r>
                  <a:rPr lang="ja-JP" altLang="en-US" sz="1600" dirty="0"/>
                  <a:t>インスタンス</a:t>
                </a:r>
                <a:endParaRPr lang="en-US" altLang="ja-JP" sz="1600" dirty="0"/>
              </a:p>
              <a:p>
                <a:r>
                  <a:rPr lang="ja-JP" altLang="en-US" sz="1600" dirty="0"/>
                  <a:t>バイナリ変数</a:t>
                </a: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sub>
                    </m:sSub>
                  </m:oMath>
                </a14:m>
                <a:r>
                  <a:rPr lang="ja-JP" altLang="en-US" sz="1600" dirty="0"/>
                  <a:t>を定義する：</a:t>
                </a:r>
                <a:endParaRPr lang="en-US" altLang="zh-CN" sz="1600" dirty="0"/>
              </a:p>
              <a:p>
                <a:pPr algn="dist"/>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1,  </m:t>
                              </m:r>
                              <m:r>
                                <a:rPr lang="ja-JP" altLang="en-US" sz="1600" i="1">
                                  <a:latin typeface="Cambria Math" panose="02040503050406030204" pitchFamily="18" charset="0"/>
                                </a:rPr>
                                <m:t>町</m:t>
                              </m:r>
                              <m:r>
                                <a:rPr lang="en-US" altLang="ja-JP" sz="1600" i="1">
                                  <a:latin typeface="Cambria Math" panose="02040503050406030204" pitchFamily="18" charset="0"/>
                                </a:rPr>
                                <m:t>𝑖</m:t>
                              </m:r>
                              <m:r>
                                <a:rPr lang="ja-JP" altLang="en-US" sz="1600" i="1">
                                  <a:latin typeface="Cambria Math" panose="02040503050406030204" pitchFamily="18" charset="0"/>
                                </a:rPr>
                                <m:t>へ</m:t>
                              </m:r>
                              <m:r>
                                <a:rPr lang="en-US" altLang="ja-JP" sz="1600" i="1">
                                  <a:latin typeface="Cambria Math" panose="02040503050406030204" pitchFamily="18" charset="0"/>
                                </a:rPr>
                                <m:t>𝑡</m:t>
                              </m:r>
                              <m:r>
                                <a:rPr lang="ja-JP" altLang="en-US" sz="1600" i="1">
                                  <a:latin typeface="Cambria Math" panose="02040503050406030204" pitchFamily="18" charset="0"/>
                                </a:rPr>
                                <m:t>番目に訪れる</m:t>
                              </m:r>
                            </m:e>
                            <m:e>
                              <m:r>
                                <a:rPr lang="en-US" altLang="ja-JP" sz="1600" b="0" i="1" smtClean="0">
                                  <a:latin typeface="Cambria Math" panose="02040503050406030204" pitchFamily="18" charset="0"/>
                                </a:rPr>
                                <m:t>     </m:t>
                              </m:r>
                              <m:r>
                                <a:rPr lang="en-US" altLang="zh-CN" sz="1600" b="0" i="1" smtClean="0">
                                  <a:latin typeface="Cambria Math" panose="02040503050406030204" pitchFamily="18" charset="0"/>
                                </a:rPr>
                                <m:t>0,  </m:t>
                              </m:r>
                              <m:r>
                                <a:rPr lang="ja-JP" altLang="en-US" sz="1600" i="1">
                                  <a:latin typeface="Cambria Math" panose="02040503050406030204" pitchFamily="18" charset="0"/>
                                </a:rPr>
                                <m:t>町</m:t>
                              </m:r>
                              <m:r>
                                <a:rPr lang="en-US" altLang="zh-CN" sz="1600" b="0" i="1" smtClean="0">
                                  <a:latin typeface="Cambria Math" panose="02040503050406030204" pitchFamily="18" charset="0"/>
                                </a:rPr>
                                <m:t>𝑖</m:t>
                              </m:r>
                              <m:r>
                                <a:rPr lang="ja-JP" altLang="en-US" sz="1600" i="1">
                                  <a:latin typeface="Cambria Math" panose="02040503050406030204" pitchFamily="18" charset="0"/>
                                </a:rPr>
                                <m:t>へ</m:t>
                              </m:r>
                              <m:r>
                                <a:rPr lang="en-US" altLang="zh-CN" sz="1600" b="0" i="1" smtClean="0">
                                  <a:latin typeface="Cambria Math" panose="02040503050406030204" pitchFamily="18" charset="0"/>
                                </a:rPr>
                                <m:t>𝑡</m:t>
                              </m:r>
                              <m:r>
                                <a:rPr lang="ja-JP" altLang="en-US" sz="1600" i="1">
                                  <a:latin typeface="Cambria Math" panose="02040503050406030204" pitchFamily="18" charset="0"/>
                                </a:rPr>
                                <m:t>番目に</m:t>
                              </m:r>
                              <m:r>
                                <a:rPr lang="ja-JP" altLang="en-US" sz="1600" i="1" smtClean="0">
                                  <a:latin typeface="Cambria Math" panose="02040503050406030204" pitchFamily="18" charset="0"/>
                                </a:rPr>
                                <m:t>訪れない</m:t>
                              </m:r>
                            </m:e>
                          </m:eqArr>
                        </m:e>
                      </m:d>
                    </m:oMath>
                  </m:oMathPara>
                </a14:m>
                <a:endParaRPr lang="en-US" altLang="zh-CN" sz="1600" dirty="0"/>
              </a:p>
              <a:p>
                <a:pPr algn="dist"/>
                <a:endParaRPr lang="en-US" altLang="zh-CN" sz="1600" dirty="0"/>
              </a:p>
              <a:p>
                <a:r>
                  <a:rPr lang="ja-JP" altLang="en-US" sz="1600" dirty="0"/>
                  <a:t>なので，町四つある</a:t>
                </a:r>
                <a:r>
                  <a:rPr lang="en-US" altLang="ja-JP" sz="1600" dirty="0"/>
                  <a:t>TSP</a:t>
                </a:r>
                <a:r>
                  <a:rPr lang="ja-JP" altLang="en-US" sz="1600" dirty="0"/>
                  <a:t>問題は</a:t>
                </a:r>
                <a:r>
                  <a:rPr lang="en-US" altLang="ja-JP" sz="1600" dirty="0"/>
                  <a:t>16</a:t>
                </a:r>
                <a:r>
                  <a:rPr lang="ja-JP" altLang="en-US" sz="1600" dirty="0"/>
                  <a:t>個のバイナリ変数が必要</a:t>
                </a:r>
                <a:endParaRPr lang="en-US" altLang="zh-CN" sz="160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endParaRPr lang="en-US" altLang="zh-CN" sz="1600" dirty="0"/>
              </a:p>
              <a:p>
                <a:r>
                  <a:rPr lang="ja-JP" altLang="en-US" sz="1600" dirty="0"/>
                  <a:t>目的関数：</a:t>
                </a:r>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oMath>
                  </m:oMathPara>
                </a14:m>
                <a:endParaRPr lang="en-US" altLang="zh-CN" sz="1600"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Sub>
                  </m:oMath>
                </a14:m>
                <a:r>
                  <a:rPr lang="ja-JP" altLang="en-US" sz="1600" b="0" dirty="0"/>
                  <a:t>：町</a:t>
                </a:r>
                <a14:m>
                  <m:oMath xmlns:m="http://schemas.openxmlformats.org/officeDocument/2006/math">
                    <m:r>
                      <a:rPr lang="en-US" altLang="ja-JP" sz="1600" b="0" i="1" smtClean="0">
                        <a:latin typeface="Cambria Math" panose="02040503050406030204" pitchFamily="18" charset="0"/>
                      </a:rPr>
                      <m:t>𝑖</m:t>
                    </m:r>
                  </m:oMath>
                </a14:m>
                <a:r>
                  <a:rPr lang="ja-JP" altLang="en-US" sz="1600" b="0" dirty="0"/>
                  <a:t>と町</a:t>
                </a:r>
                <a14:m>
                  <m:oMath xmlns:m="http://schemas.openxmlformats.org/officeDocument/2006/math">
                    <m:r>
                      <a:rPr lang="en-US" altLang="ja-JP" sz="1600" b="0" i="1" smtClean="0">
                        <a:latin typeface="Cambria Math" panose="02040503050406030204" pitchFamily="18" charset="0"/>
                      </a:rPr>
                      <m:t>𝑗</m:t>
                    </m:r>
                  </m:oMath>
                </a14:m>
                <a:r>
                  <a:rPr lang="ja-JP" altLang="en-US" sz="1600" b="0" dirty="0"/>
                  <a:t>の距離</a:t>
                </a:r>
                <a:endParaRPr lang="en-US" altLang="zh-CN" sz="1600"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301086" y="2294437"/>
                <a:ext cx="6097022" cy="4506939"/>
              </a:xfrm>
              <a:prstGeom prst="rect">
                <a:avLst/>
              </a:prstGeom>
              <a:blipFill>
                <a:blip r:embed="rId2"/>
                <a:stretch>
                  <a:fillRect l="-500" t="-405" b="-541"/>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723EEBC7-3CD1-9E80-8DF1-98BD83606A05}"/>
              </a:ext>
            </a:extLst>
          </p:cNvPr>
          <p:cNvPicPr>
            <a:picLocks noChangeAspect="1"/>
          </p:cNvPicPr>
          <p:nvPr/>
        </p:nvPicPr>
        <p:blipFill>
          <a:blip r:embed="rId3"/>
          <a:stretch>
            <a:fillRect/>
          </a:stretch>
        </p:blipFill>
        <p:spPr>
          <a:xfrm>
            <a:off x="5790457" y="1802931"/>
            <a:ext cx="6332270" cy="3166135"/>
          </a:xfrm>
          <a:prstGeom prst="rect">
            <a:avLst/>
          </a:prstGeom>
        </p:spPr>
      </p:pic>
      <p:sp>
        <p:nvSpPr>
          <p:cNvPr id="23" name="文本框 22">
            <a:extLst>
              <a:ext uri="{FF2B5EF4-FFF2-40B4-BE49-F238E27FC236}">
                <a16:creationId xmlns:a16="http://schemas.microsoft.com/office/drawing/2014/main" id="{5A21473F-6293-FC37-BC76-B11EEE8F9EB2}"/>
              </a:ext>
            </a:extLst>
          </p:cNvPr>
          <p:cNvSpPr txBox="1"/>
          <p:nvPr/>
        </p:nvSpPr>
        <p:spPr>
          <a:xfrm>
            <a:off x="5790457" y="1363251"/>
            <a:ext cx="2832827" cy="307777"/>
          </a:xfrm>
          <a:prstGeom prst="rect">
            <a:avLst/>
          </a:prstGeom>
          <a:noFill/>
        </p:spPr>
        <p:txBody>
          <a:bodyPr wrap="none" rtlCol="0">
            <a:spAutoFit/>
          </a:bodyPr>
          <a:lstStyle/>
          <a:p>
            <a:r>
              <a:rPr lang="ja-JP" altLang="en-US" sz="1400" dirty="0"/>
              <a:t>展開された目的関数の</a:t>
            </a:r>
            <a:r>
              <a:rPr lang="en-US" altLang="ja-JP" sz="1400" dirty="0"/>
              <a:t>QUBO</a:t>
            </a:r>
            <a:r>
              <a:rPr lang="ja-JP" altLang="en-US" sz="1400" dirty="0"/>
              <a:t>行列</a:t>
            </a:r>
            <a:endParaRPr lang="zh-CN" altLang="en-US" sz="1400" dirty="0"/>
          </a:p>
        </p:txBody>
      </p:sp>
      <p:grpSp>
        <p:nvGrpSpPr>
          <p:cNvPr id="25" name="组合 24">
            <a:extLst>
              <a:ext uri="{FF2B5EF4-FFF2-40B4-BE49-F238E27FC236}">
                <a16:creationId xmlns:a16="http://schemas.microsoft.com/office/drawing/2014/main" id="{033061CB-399B-B72C-CB6F-6CA7B67BD9A7}"/>
              </a:ext>
            </a:extLst>
          </p:cNvPr>
          <p:cNvGrpSpPr/>
          <p:nvPr/>
        </p:nvGrpSpPr>
        <p:grpSpPr>
          <a:xfrm>
            <a:off x="5790457" y="5350776"/>
            <a:ext cx="2826103" cy="1300519"/>
            <a:chOff x="5724326" y="5590921"/>
            <a:chExt cx="2826103" cy="1300519"/>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0" cy="369332"/>
                    </a:xfrm>
                    <a:prstGeom prst="rect">
                      <a:avLst/>
                    </a:prstGeom>
                    <a:blipFill>
                      <a:blip r:embed="rId4"/>
                      <a:stretch>
                        <a:fillRect l="-2000"/>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3" y="5893234"/>
                      <a:ext cx="3937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3" y="5893234"/>
                      <a:ext cx="393700" cy="369332"/>
                    </a:xfrm>
                    <a:prstGeom prst="rect">
                      <a:avLst/>
                    </a:prstGeom>
                    <a:blipFill>
                      <a:blip r:embed="rId5"/>
                      <a:stretch>
                        <a:fillRect b="-13115"/>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2" y="5838243"/>
                  <a:ext cx="38978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2" y="5838243"/>
                  <a:ext cx="389787" cy="299313"/>
                </a:xfrm>
                <a:prstGeom prst="rect">
                  <a:avLst/>
                </a:prstGeom>
                <a:blipFill>
                  <a:blip r:embed="rId6"/>
                  <a:stretch>
                    <a:fillRect l="-14063" r="-9375"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6463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en-US" altLang="ja-JP" dirty="0"/>
                </a:p>
                <a:p>
                  <a:r>
                    <a:rPr lang="ja-JP" altLang="en-US" dirty="0"/>
                    <a:t>番目</a:t>
                  </a:r>
                  <a:endParaRPr lang="zh-CN" altLang="en-US"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646331" cy="646331"/>
                </a:xfrm>
                <a:prstGeom prst="rect">
                  <a:avLst/>
                </a:prstGeom>
                <a:blipFill>
                  <a:blip r:embed="rId7"/>
                  <a:stretch>
                    <a:fillRect l="-8491" r="-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77260" y="6245109"/>
                  <a:ext cx="1273169" cy="64633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+1</m:t>
                            </m:r>
                          </m:e>
                        </m:d>
                        <m:r>
                          <a:rPr lang="en-US" altLang="ja-JP" b="0" i="1" smtClean="0">
                            <a:latin typeface="Cambria Math" panose="02040503050406030204" pitchFamily="18" charset="0"/>
                          </a:rPr>
                          <m:t>%4</m:t>
                        </m:r>
                      </m:oMath>
                    </m:oMathPara>
                  </a14:m>
                  <a:endParaRPr lang="en-US" altLang="ja-JP" dirty="0"/>
                </a:p>
                <a:p>
                  <a:pPr algn="ctr"/>
                  <a:r>
                    <a:rPr lang="ja-JP" altLang="en-US" dirty="0"/>
                    <a:t>番目</a:t>
                  </a:r>
                  <a:endParaRPr lang="zh-CN" altLang="en-US"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77260" y="6245109"/>
                  <a:ext cx="1273169" cy="646331"/>
                </a:xfrm>
                <a:prstGeom prst="rect">
                  <a:avLst/>
                </a:prstGeom>
                <a:blipFill>
                  <a:blip r:embed="rId8"/>
                  <a:stretch>
                    <a:fillRect b="-1509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4036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E8B5A9D-CD7A-5244-0784-736E31E6535B}"/>
              </a:ext>
            </a:extLst>
          </p:cNvPr>
          <p:cNvGrpSpPr/>
          <p:nvPr/>
        </p:nvGrpSpPr>
        <p:grpSpPr>
          <a:xfrm>
            <a:off x="1025460" y="1536144"/>
            <a:ext cx="10105358" cy="4650282"/>
            <a:chOff x="5724326" y="5590921"/>
            <a:chExt cx="2822766" cy="1298981"/>
          </a:xfrm>
        </p:grpSpPr>
        <p:grpSp>
          <p:nvGrpSpPr>
            <p:cNvPr id="5" name="组合 4">
              <a:extLst>
                <a:ext uri="{FF2B5EF4-FFF2-40B4-BE49-F238E27FC236}">
                  <a16:creationId xmlns:a16="http://schemas.microsoft.com/office/drawing/2014/main" id="{683E9F45-4B13-EB1C-75D0-DDCC858E3AA4}"/>
                </a:ext>
              </a:extLst>
            </p:cNvPr>
            <p:cNvGrpSpPr/>
            <p:nvPr/>
          </p:nvGrpSpPr>
          <p:grpSpPr>
            <a:xfrm>
              <a:off x="5790457" y="5590921"/>
              <a:ext cx="2345039" cy="484706"/>
              <a:chOff x="5611294" y="5893233"/>
              <a:chExt cx="2345039" cy="484706"/>
            </a:xfrm>
          </p:grpSpPr>
          <p:grpSp>
            <p:nvGrpSpPr>
              <p:cNvPr id="9" name="组合 8">
                <a:extLst>
                  <a:ext uri="{FF2B5EF4-FFF2-40B4-BE49-F238E27FC236}">
                    <a16:creationId xmlns:a16="http://schemas.microsoft.com/office/drawing/2014/main" id="{5B13D0D9-7A1E-E83A-1F6A-8AD876C9FE6B}"/>
                  </a:ext>
                </a:extLst>
              </p:cNvPr>
              <p:cNvGrpSpPr/>
              <p:nvPr/>
            </p:nvGrpSpPr>
            <p:grpSpPr>
              <a:xfrm>
                <a:off x="5611294" y="5893234"/>
                <a:ext cx="484705" cy="484705"/>
                <a:chOff x="6750187" y="5893234"/>
                <a:chExt cx="484705" cy="484705"/>
              </a:xfrm>
            </p:grpSpPr>
            <p:sp>
              <p:nvSpPr>
                <p:cNvPr id="14" name="椭圆 13">
                  <a:extLst>
                    <a:ext uri="{FF2B5EF4-FFF2-40B4-BE49-F238E27FC236}">
                      <a16:creationId xmlns:a16="http://schemas.microsoft.com/office/drawing/2014/main" id="{D7D0766A-F00A-106E-9EAE-7D727CDB0F9D}"/>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05BECC0-CCD6-9632-DC1B-9071A561BA7A}"/>
                        </a:ext>
                      </a:extLst>
                    </p:cNvPr>
                    <p:cNvSpPr txBox="1"/>
                    <p:nvPr/>
                  </p:nvSpPr>
                  <p:spPr>
                    <a:xfrm>
                      <a:off x="6888002" y="5950920"/>
                      <a:ext cx="30132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𝑖</m:t>
                            </m:r>
                          </m:oMath>
                        </m:oMathPara>
                      </a14:m>
                      <a:endParaRPr lang="zh-CN" altLang="en-US" sz="7200" dirty="0">
                        <a:solidFill>
                          <a:schemeClr val="bg1"/>
                        </a:solidFill>
                      </a:endParaRPr>
                    </a:p>
                  </p:txBody>
                </p:sp>
              </mc:Choice>
              <mc:Fallback xmlns="">
                <p:sp>
                  <p:nvSpPr>
                    <p:cNvPr id="15" name="文本框 14">
                      <a:extLst>
                        <a:ext uri="{FF2B5EF4-FFF2-40B4-BE49-F238E27FC236}">
                          <a16:creationId xmlns:a16="http://schemas.microsoft.com/office/drawing/2014/main" id="{105BECC0-CCD6-9632-DC1B-9071A561BA7A}"/>
                        </a:ext>
                      </a:extLst>
                    </p:cNvPr>
                    <p:cNvSpPr txBox="1">
                      <a:spLocks noRot="1" noChangeAspect="1" noMove="1" noResize="1" noEditPoints="1" noAdjustHandles="1" noChangeArrowheads="1" noChangeShapeType="1" noTextEdit="1"/>
                    </p:cNvSpPr>
                    <p:nvPr/>
                  </p:nvSpPr>
                  <p:spPr>
                    <a:xfrm>
                      <a:off x="6888002" y="5950920"/>
                      <a:ext cx="301320" cy="335292"/>
                    </a:xfrm>
                    <a:prstGeom prst="rect">
                      <a:avLst/>
                    </a:prstGeom>
                    <a:blipFill>
                      <a:blip r:embed="rId2"/>
                      <a:stretch>
                        <a:fillRect/>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DE4D6DFB-E232-BBC8-BCB6-B9DBFCEEEEA8}"/>
                  </a:ext>
                </a:extLst>
              </p:cNvPr>
              <p:cNvGrpSpPr/>
              <p:nvPr/>
            </p:nvGrpSpPr>
            <p:grpSpPr>
              <a:xfrm>
                <a:off x="7471628" y="5893233"/>
                <a:ext cx="484705" cy="484705"/>
                <a:chOff x="8290778" y="5865587"/>
                <a:chExt cx="484705" cy="484705"/>
              </a:xfrm>
            </p:grpSpPr>
            <p:sp>
              <p:nvSpPr>
                <p:cNvPr id="12" name="椭圆 11">
                  <a:extLst>
                    <a:ext uri="{FF2B5EF4-FFF2-40B4-BE49-F238E27FC236}">
                      <a16:creationId xmlns:a16="http://schemas.microsoft.com/office/drawing/2014/main" id="{41707DC8-A84D-A55F-EA24-783A41D7F084}"/>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C3D0C22-08D7-F3DC-7619-8638EBFDEFA2}"/>
                        </a:ext>
                      </a:extLst>
                    </p:cNvPr>
                    <p:cNvSpPr txBox="1"/>
                    <p:nvPr/>
                  </p:nvSpPr>
                  <p:spPr>
                    <a:xfrm>
                      <a:off x="8381783" y="5893234"/>
                      <a:ext cx="39370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𝑗</m:t>
                            </m:r>
                          </m:oMath>
                        </m:oMathPara>
                      </a14:m>
                      <a:endParaRPr lang="en-US" altLang="zh-CN" sz="7200" b="0" dirty="0">
                        <a:solidFill>
                          <a:schemeClr val="bg1"/>
                        </a:solidFill>
                      </a:endParaRPr>
                    </a:p>
                  </p:txBody>
                </p:sp>
              </mc:Choice>
              <mc:Fallback xmlns="">
                <p:sp>
                  <p:nvSpPr>
                    <p:cNvPr id="13" name="文本框 12">
                      <a:extLst>
                        <a:ext uri="{FF2B5EF4-FFF2-40B4-BE49-F238E27FC236}">
                          <a16:creationId xmlns:a16="http://schemas.microsoft.com/office/drawing/2014/main" id="{0C3D0C22-08D7-F3DC-7619-8638EBFDEFA2}"/>
                        </a:ext>
                      </a:extLst>
                    </p:cNvPr>
                    <p:cNvSpPr txBox="1">
                      <a:spLocks noRot="1" noChangeAspect="1" noMove="1" noResize="1" noEditPoints="1" noAdjustHandles="1" noChangeArrowheads="1" noChangeShapeType="1" noTextEdit="1"/>
                    </p:cNvSpPr>
                    <p:nvPr/>
                  </p:nvSpPr>
                  <p:spPr>
                    <a:xfrm>
                      <a:off x="8381783" y="5893234"/>
                      <a:ext cx="393700" cy="335292"/>
                    </a:xfrm>
                    <a:prstGeom prst="rect">
                      <a:avLst/>
                    </a:prstGeom>
                    <a:blipFill>
                      <a:blip r:embed="rId3"/>
                      <a:stretch>
                        <a:fillRect/>
                      </a:stretch>
                    </a:blipFill>
                  </p:spPr>
                  <p:txBody>
                    <a:bodyPr/>
                    <a:lstStyle/>
                    <a:p>
                      <a:r>
                        <a:rPr lang="zh-CN" altLang="en-US">
                          <a:noFill/>
                        </a:rPr>
                        <a:t> </a:t>
                      </a:r>
                    </a:p>
                  </p:txBody>
                </p:sp>
              </mc:Fallback>
            </mc:AlternateContent>
          </p:grpSp>
          <p:cxnSp>
            <p:nvCxnSpPr>
              <p:cNvPr id="11" name="直接箭头连接符 10">
                <a:extLst>
                  <a:ext uri="{FF2B5EF4-FFF2-40B4-BE49-F238E27FC236}">
                    <a16:creationId xmlns:a16="http://schemas.microsoft.com/office/drawing/2014/main" id="{0381E6A6-BC2D-AA07-0805-E57A1B0C454A}"/>
                  </a:ext>
                </a:extLst>
              </p:cNvPr>
              <p:cNvCxnSpPr>
                <a:cxnSpLocks/>
                <a:stCxn id="14" idx="6"/>
                <a:endCxn id="12" idx="2"/>
              </p:cNvCxnSpPr>
              <p:nvPr/>
            </p:nvCxnSpPr>
            <p:spPr>
              <a:xfrm flipV="1">
                <a:off x="6095999" y="6135586"/>
                <a:ext cx="1375629" cy="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3534BB-EA83-F347-F3B5-B9863743A4D3}"/>
                    </a:ext>
                  </a:extLst>
                </p:cNvPr>
                <p:cNvSpPr txBox="1"/>
                <p:nvPr/>
              </p:nvSpPr>
              <p:spPr>
                <a:xfrm>
                  <a:off x="6768082" y="5838243"/>
                  <a:ext cx="436417" cy="334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7200" i="1" smtClean="0">
                                <a:latin typeface="Cambria Math" panose="02040503050406030204" pitchFamily="18" charset="0"/>
                              </a:rPr>
                            </m:ctrlPr>
                          </m:sSubPr>
                          <m:e>
                            <m:r>
                              <a:rPr lang="en-US" altLang="zh-CN" sz="7200" b="0" i="1" smtClean="0">
                                <a:latin typeface="Cambria Math" panose="02040503050406030204" pitchFamily="18" charset="0"/>
                              </a:rPr>
                              <m:t>𝑑</m:t>
                            </m:r>
                          </m:e>
                          <m:sub>
                            <m:r>
                              <a:rPr lang="en-US" altLang="zh-CN" sz="7200" b="0" i="1" smtClean="0">
                                <a:latin typeface="Cambria Math" panose="02040503050406030204" pitchFamily="18" charset="0"/>
                              </a:rPr>
                              <m:t>𝑖</m:t>
                            </m:r>
                            <m:r>
                              <a:rPr lang="en-US" altLang="zh-CN" sz="7200" b="0" i="1" smtClean="0">
                                <a:latin typeface="Cambria Math" panose="02040503050406030204" pitchFamily="18" charset="0"/>
                              </a:rPr>
                              <m:t>,</m:t>
                            </m:r>
                            <m:r>
                              <a:rPr lang="en-US" altLang="zh-CN" sz="7200" b="0" i="1" smtClean="0">
                                <a:latin typeface="Cambria Math" panose="02040503050406030204" pitchFamily="18" charset="0"/>
                              </a:rPr>
                              <m:t>𝑗</m:t>
                            </m:r>
                          </m:sub>
                        </m:sSub>
                      </m:oMath>
                    </m:oMathPara>
                  </a14:m>
                  <a:endParaRPr lang="zh-CN" altLang="en-US" sz="7200" dirty="0"/>
                </a:p>
              </p:txBody>
            </p:sp>
          </mc:Choice>
          <mc:Fallback xmlns="">
            <p:sp>
              <p:nvSpPr>
                <p:cNvPr id="6" name="文本框 5">
                  <a:extLst>
                    <a:ext uri="{FF2B5EF4-FFF2-40B4-BE49-F238E27FC236}">
                      <a16:creationId xmlns:a16="http://schemas.microsoft.com/office/drawing/2014/main" id="{CF3534BB-EA83-F347-F3B5-B9863743A4D3}"/>
                    </a:ext>
                  </a:extLst>
                </p:cNvPr>
                <p:cNvSpPr txBox="1">
                  <a:spLocks noRot="1" noChangeAspect="1" noMove="1" noResize="1" noEditPoints="1" noAdjustHandles="1" noChangeArrowheads="1" noChangeShapeType="1" noTextEdit="1"/>
                </p:cNvSpPr>
                <p:nvPr/>
              </p:nvSpPr>
              <p:spPr>
                <a:xfrm>
                  <a:off x="6768082" y="5838243"/>
                  <a:ext cx="436417" cy="3343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9F4710D-4118-2292-D38D-C3456695F9AC}"/>
                    </a:ext>
                  </a:extLst>
                </p:cNvPr>
                <p:cNvSpPr txBox="1"/>
                <p:nvPr/>
              </p:nvSpPr>
              <p:spPr>
                <a:xfrm>
                  <a:off x="5724326" y="6245109"/>
                  <a:ext cx="567417" cy="6447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7200" b="0" i="1" smtClean="0">
                            <a:latin typeface="Cambria Math" panose="02040503050406030204" pitchFamily="18" charset="0"/>
                          </a:rPr>
                          <m:t>𝑡</m:t>
                        </m:r>
                      </m:oMath>
                    </m:oMathPara>
                  </a14:m>
                  <a:endParaRPr lang="en-US" altLang="ja-JP" sz="7200" dirty="0"/>
                </a:p>
                <a:p>
                  <a:r>
                    <a:rPr lang="ja-JP" altLang="en-US" sz="7200" dirty="0"/>
                    <a:t>番目</a:t>
                  </a:r>
                  <a:endParaRPr lang="zh-CN" altLang="en-US" sz="7200" dirty="0"/>
                </a:p>
              </p:txBody>
            </p:sp>
          </mc:Choice>
          <mc:Fallback xmlns="">
            <p:sp>
              <p:nvSpPr>
                <p:cNvPr id="7" name="文本框 6">
                  <a:extLst>
                    <a:ext uri="{FF2B5EF4-FFF2-40B4-BE49-F238E27FC236}">
                      <a16:creationId xmlns:a16="http://schemas.microsoft.com/office/drawing/2014/main" id="{F9F4710D-4118-2292-D38D-C3456695F9AC}"/>
                    </a:ext>
                  </a:extLst>
                </p:cNvPr>
                <p:cNvSpPr txBox="1">
                  <a:spLocks noRot="1" noChangeAspect="1" noMove="1" noResize="1" noEditPoints="1" noAdjustHandles="1" noChangeArrowheads="1" noChangeShapeType="1" noTextEdit="1"/>
                </p:cNvSpPr>
                <p:nvPr/>
              </p:nvSpPr>
              <p:spPr>
                <a:xfrm>
                  <a:off x="5724326" y="6245109"/>
                  <a:ext cx="567417" cy="644793"/>
                </a:xfrm>
                <a:prstGeom prst="rect">
                  <a:avLst/>
                </a:prstGeom>
                <a:blipFill>
                  <a:blip r:embed="rId5"/>
                  <a:stretch>
                    <a:fillRect l="-22523" r="-21922" b="-208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B61BF78-62C0-EBA5-7B5A-2D4A94D5983A}"/>
                    </a:ext>
                  </a:extLst>
                </p:cNvPr>
                <p:cNvSpPr txBox="1"/>
                <p:nvPr/>
              </p:nvSpPr>
              <p:spPr>
                <a:xfrm>
                  <a:off x="7280594" y="6245109"/>
                  <a:ext cx="1266498" cy="64479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sz="7200" b="0" i="1" smtClean="0">
                                <a:latin typeface="Cambria Math" panose="02040503050406030204" pitchFamily="18" charset="0"/>
                              </a:rPr>
                            </m:ctrlPr>
                          </m:dPr>
                          <m:e>
                            <m:r>
                              <a:rPr lang="en-US" altLang="ja-JP" sz="7200" i="1">
                                <a:latin typeface="Cambria Math" panose="02040503050406030204" pitchFamily="18" charset="0"/>
                              </a:rPr>
                              <m:t>𝑡</m:t>
                            </m:r>
                            <m:r>
                              <a:rPr lang="en-US" altLang="ja-JP" sz="7200" i="1">
                                <a:latin typeface="Cambria Math" panose="02040503050406030204" pitchFamily="18" charset="0"/>
                              </a:rPr>
                              <m:t>+1</m:t>
                            </m:r>
                          </m:e>
                        </m:d>
                        <m:r>
                          <a:rPr lang="en-US" altLang="ja-JP" sz="7200" b="0" i="1" smtClean="0">
                            <a:latin typeface="Cambria Math" panose="02040503050406030204" pitchFamily="18" charset="0"/>
                          </a:rPr>
                          <m:t>%4</m:t>
                        </m:r>
                      </m:oMath>
                    </m:oMathPara>
                  </a14:m>
                  <a:endParaRPr lang="en-US" altLang="ja-JP" sz="7200" dirty="0"/>
                </a:p>
                <a:p>
                  <a:pPr algn="ctr"/>
                  <a:r>
                    <a:rPr lang="ja-JP" altLang="en-US" sz="7200" dirty="0"/>
                    <a:t>番目</a:t>
                  </a:r>
                  <a:endParaRPr lang="zh-CN" altLang="en-US" sz="7200" dirty="0"/>
                </a:p>
              </p:txBody>
            </p:sp>
          </mc:Choice>
          <mc:Fallback xmlns="">
            <p:sp>
              <p:nvSpPr>
                <p:cNvPr id="8" name="文本框 7">
                  <a:extLst>
                    <a:ext uri="{FF2B5EF4-FFF2-40B4-BE49-F238E27FC236}">
                      <a16:creationId xmlns:a16="http://schemas.microsoft.com/office/drawing/2014/main" id="{0B61BF78-62C0-EBA5-7B5A-2D4A94D5983A}"/>
                    </a:ext>
                  </a:extLst>
                </p:cNvPr>
                <p:cNvSpPr txBox="1">
                  <a:spLocks noRot="1" noChangeAspect="1" noMove="1" noResize="1" noEditPoints="1" noAdjustHandles="1" noChangeArrowheads="1" noChangeShapeType="1" noTextEdit="1"/>
                </p:cNvSpPr>
                <p:nvPr/>
              </p:nvSpPr>
              <p:spPr>
                <a:xfrm>
                  <a:off x="7280594" y="6245109"/>
                  <a:ext cx="1266498" cy="644793"/>
                </a:xfrm>
                <a:prstGeom prst="rect">
                  <a:avLst/>
                </a:prstGeom>
                <a:blipFill>
                  <a:blip r:embed="rId6"/>
                  <a:stretch>
                    <a:fillRect b="-2084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74743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8D40EC4-A743-1DB2-A7C6-763D0CACDDD3}"/>
              </a:ext>
            </a:extLst>
          </p:cNvPr>
          <p:cNvGraphicFramePr>
            <a:graphicFrameLocks noGrp="1"/>
          </p:cNvGraphicFramePr>
          <p:nvPr>
            <p:extLst>
              <p:ext uri="{D42A27DB-BD31-4B8C-83A1-F6EECF244321}">
                <p14:modId xmlns:p14="http://schemas.microsoft.com/office/powerpoint/2010/main" val="602896075"/>
              </p:ext>
            </p:extLst>
          </p:nvPr>
        </p:nvGraphicFramePr>
        <p:xfrm>
          <a:off x="70901" y="1172437"/>
          <a:ext cx="7721460" cy="4513125"/>
        </p:xfrm>
        <a:graphic>
          <a:graphicData uri="http://schemas.openxmlformats.org/drawingml/2006/table">
            <a:tbl>
              <a:tblPr firstRow="1" bandRow="1">
                <a:tableStyleId>{5C22544A-7EE6-4342-B048-85BDC9FD1C3A}</a:tableStyleId>
              </a:tblPr>
              <a:tblGrid>
                <a:gridCol w="1544292">
                  <a:extLst>
                    <a:ext uri="{9D8B030D-6E8A-4147-A177-3AD203B41FA5}">
                      <a16:colId xmlns:a16="http://schemas.microsoft.com/office/drawing/2014/main" val="24688870"/>
                    </a:ext>
                  </a:extLst>
                </a:gridCol>
                <a:gridCol w="1544292">
                  <a:extLst>
                    <a:ext uri="{9D8B030D-6E8A-4147-A177-3AD203B41FA5}">
                      <a16:colId xmlns:a16="http://schemas.microsoft.com/office/drawing/2014/main" val="73560250"/>
                    </a:ext>
                  </a:extLst>
                </a:gridCol>
                <a:gridCol w="1544292">
                  <a:extLst>
                    <a:ext uri="{9D8B030D-6E8A-4147-A177-3AD203B41FA5}">
                      <a16:colId xmlns:a16="http://schemas.microsoft.com/office/drawing/2014/main" val="96555565"/>
                    </a:ext>
                  </a:extLst>
                </a:gridCol>
                <a:gridCol w="1544292">
                  <a:extLst>
                    <a:ext uri="{9D8B030D-6E8A-4147-A177-3AD203B41FA5}">
                      <a16:colId xmlns:a16="http://schemas.microsoft.com/office/drawing/2014/main" val="291535160"/>
                    </a:ext>
                  </a:extLst>
                </a:gridCol>
                <a:gridCol w="1544292">
                  <a:extLst>
                    <a:ext uri="{9D8B030D-6E8A-4147-A177-3AD203B41FA5}">
                      <a16:colId xmlns:a16="http://schemas.microsoft.com/office/drawing/2014/main" val="683000292"/>
                    </a:ext>
                  </a:extLst>
                </a:gridCol>
              </a:tblGrid>
              <a:tr h="902625">
                <a:tc>
                  <a:txBody>
                    <a:bodyPr/>
                    <a:lstStyle/>
                    <a:p>
                      <a:pPr algn="ct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dirty="0"/>
                        <a:t>time1</a:t>
                      </a:r>
                      <a:endParaRPr lang="zh-CN" altLang="en-US" sz="3400" dirty="0"/>
                    </a:p>
                  </a:txBody>
                  <a:tcPr marL="71003" marR="71003" marT="35501" marB="35501" anchor="ctr"/>
                </a:tc>
                <a:tc>
                  <a:txBody>
                    <a:bodyPr/>
                    <a:lstStyle/>
                    <a:p>
                      <a:pPr algn="ctr"/>
                      <a:r>
                        <a:rPr lang="en-US" altLang="zh-CN" sz="3400" dirty="0"/>
                        <a:t>time2</a:t>
                      </a:r>
                      <a:endParaRPr lang="zh-CN" altLang="en-US" sz="3400" dirty="0"/>
                    </a:p>
                  </a:txBody>
                  <a:tcPr marL="71003" marR="71003" marT="35501" marB="35501" anchor="ctr"/>
                </a:tc>
                <a:tc>
                  <a:txBody>
                    <a:bodyPr/>
                    <a:lstStyle/>
                    <a:p>
                      <a:pPr algn="ctr"/>
                      <a:r>
                        <a:rPr lang="en-US" altLang="zh-CN" sz="3400" dirty="0"/>
                        <a:t>time3</a:t>
                      </a:r>
                      <a:endParaRPr lang="zh-CN" altLang="en-US" sz="3400" dirty="0"/>
                    </a:p>
                  </a:txBody>
                  <a:tcPr marL="71003" marR="71003" marT="35501" marB="35501" anchor="ctr"/>
                </a:tc>
                <a:tc>
                  <a:txBody>
                    <a:bodyPr/>
                    <a:lstStyle/>
                    <a:p>
                      <a:pPr algn="ctr"/>
                      <a:r>
                        <a:rPr lang="en-US" altLang="zh-CN" sz="3400" dirty="0"/>
                        <a:t>time4</a:t>
                      </a:r>
                      <a:endParaRPr lang="zh-CN" altLang="en-US" sz="3400" dirty="0"/>
                    </a:p>
                  </a:txBody>
                  <a:tcPr marL="71003" marR="71003" marT="35501" marB="35501" anchor="ctr"/>
                </a:tc>
                <a:extLst>
                  <a:ext uri="{0D108BD9-81ED-4DB2-BD59-A6C34878D82A}">
                    <a16:rowId xmlns:a16="http://schemas.microsoft.com/office/drawing/2014/main" val="2578509150"/>
                  </a:ext>
                </a:extLst>
              </a:tr>
              <a:tr h="902625">
                <a:tc>
                  <a:txBody>
                    <a:bodyPr/>
                    <a:lstStyle/>
                    <a:p>
                      <a:pPr algn="ctr"/>
                      <a:r>
                        <a:rPr lang="en-US" altLang="zh-CN" sz="3400" b="1" dirty="0">
                          <a:solidFill>
                            <a:schemeClr val="bg1"/>
                          </a:solidFill>
                        </a:rPr>
                        <a:t>city1</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extLst>
                  <a:ext uri="{0D108BD9-81ED-4DB2-BD59-A6C34878D82A}">
                    <a16:rowId xmlns:a16="http://schemas.microsoft.com/office/drawing/2014/main" val="2242251376"/>
                  </a:ext>
                </a:extLst>
              </a:tr>
              <a:tr h="902625">
                <a:tc>
                  <a:txBody>
                    <a:bodyPr/>
                    <a:lstStyle/>
                    <a:p>
                      <a:pPr algn="ctr"/>
                      <a:r>
                        <a:rPr lang="en-US" altLang="zh-CN" sz="3400" b="1" dirty="0">
                          <a:solidFill>
                            <a:schemeClr val="bg1"/>
                          </a:solidFill>
                        </a:rPr>
                        <a:t>city2</a:t>
                      </a:r>
                    </a:p>
                  </a:txBody>
                  <a:tcPr marL="71003" marR="71003" marT="35501" marB="35501" anchor="ctr">
                    <a:solidFill>
                      <a:schemeClr val="accent1"/>
                    </a:solidFill>
                  </a:tcPr>
                </a:tc>
                <a:tc>
                  <a:txBody>
                    <a:bodyPr/>
                    <a:lstStyle/>
                    <a:p>
                      <a:pPr algn="ctr"/>
                      <a:r>
                        <a:rPr lang="en-US" altLang="zh-CN" sz="3400" b="1" dirty="0"/>
                        <a:t>1</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484165517"/>
                  </a:ext>
                </a:extLst>
              </a:tr>
              <a:tr h="902625">
                <a:tc>
                  <a:txBody>
                    <a:bodyPr/>
                    <a:lstStyle/>
                    <a:p>
                      <a:pPr algn="ctr"/>
                      <a:r>
                        <a:rPr lang="en-US" altLang="zh-CN" sz="3400" b="1" dirty="0">
                          <a:solidFill>
                            <a:schemeClr val="bg1"/>
                          </a:solidFill>
                        </a:rPr>
                        <a:t>city3</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extLst>
                  <a:ext uri="{0D108BD9-81ED-4DB2-BD59-A6C34878D82A}">
                    <a16:rowId xmlns:a16="http://schemas.microsoft.com/office/drawing/2014/main" val="3997966158"/>
                  </a:ext>
                </a:extLst>
              </a:tr>
              <a:tr h="902625">
                <a:tc>
                  <a:txBody>
                    <a:bodyPr/>
                    <a:lstStyle/>
                    <a:p>
                      <a:pPr algn="ctr"/>
                      <a:r>
                        <a:rPr lang="en-US" altLang="zh-CN" sz="3400" b="1" dirty="0">
                          <a:solidFill>
                            <a:schemeClr val="bg1"/>
                          </a:solidFill>
                        </a:rPr>
                        <a:t>city4</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solidFill>
                            <a:schemeClr val="tx1"/>
                          </a:solidFill>
                        </a:rPr>
                        <a:t>1</a:t>
                      </a:r>
                      <a:endParaRPr lang="zh-CN" altLang="en-US" sz="3400" b="1" dirty="0">
                        <a:solidFill>
                          <a:schemeClr val="tx1"/>
                        </a:solidFill>
                      </a:endParaRPr>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670813569"/>
                  </a:ext>
                </a:extLst>
              </a:tr>
            </a:tbl>
          </a:graphicData>
        </a:graphic>
      </p:graphicFrame>
      <p:grpSp>
        <p:nvGrpSpPr>
          <p:cNvPr id="60" name="组合 59">
            <a:extLst>
              <a:ext uri="{FF2B5EF4-FFF2-40B4-BE49-F238E27FC236}">
                <a16:creationId xmlns:a16="http://schemas.microsoft.com/office/drawing/2014/main" id="{59CE84CC-E021-7CC3-8CE6-11972FD0CFD4}"/>
              </a:ext>
            </a:extLst>
          </p:cNvPr>
          <p:cNvGrpSpPr/>
          <p:nvPr/>
        </p:nvGrpSpPr>
        <p:grpSpPr>
          <a:xfrm>
            <a:off x="8561545" y="2415997"/>
            <a:ext cx="2449614" cy="2761020"/>
            <a:chOff x="8829679" y="2759756"/>
            <a:chExt cx="1916900" cy="2160585"/>
          </a:xfrm>
        </p:grpSpPr>
        <p:grpSp>
          <p:nvGrpSpPr>
            <p:cNvPr id="27" name="组合 26">
              <a:extLst>
                <a:ext uri="{FF2B5EF4-FFF2-40B4-BE49-F238E27FC236}">
                  <a16:creationId xmlns:a16="http://schemas.microsoft.com/office/drawing/2014/main" id="{E9796970-11F2-AEA7-962D-43546E6F15F0}"/>
                </a:ext>
              </a:extLst>
            </p:cNvPr>
            <p:cNvGrpSpPr/>
            <p:nvPr/>
          </p:nvGrpSpPr>
          <p:grpSpPr>
            <a:xfrm>
              <a:off x="8829679" y="2759756"/>
              <a:ext cx="1916900" cy="2160585"/>
              <a:chOff x="1094574" y="3441643"/>
              <a:chExt cx="1499892" cy="1690565"/>
            </a:xfrm>
          </p:grpSpPr>
          <p:sp>
            <p:nvSpPr>
              <p:cNvPr id="28" name="椭圆 27">
                <a:extLst>
                  <a:ext uri="{FF2B5EF4-FFF2-40B4-BE49-F238E27FC236}">
                    <a16:creationId xmlns:a16="http://schemas.microsoft.com/office/drawing/2014/main" id="{B04C6CE6-9849-CD2C-C658-0052CEFD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29" name="椭圆 28">
                <a:extLst>
                  <a:ext uri="{FF2B5EF4-FFF2-40B4-BE49-F238E27FC236}">
                    <a16:creationId xmlns:a16="http://schemas.microsoft.com/office/drawing/2014/main" id="{8C760CEE-4A83-14A6-F17F-F7C1F46C766F}"/>
                  </a:ext>
                </a:extLst>
              </p:cNvPr>
              <p:cNvSpPr/>
              <p:nvPr/>
            </p:nvSpPr>
            <p:spPr>
              <a:xfrm>
                <a:off x="1094574" y="4818172"/>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0" name="椭圆 29">
                <a:extLst>
                  <a:ext uri="{FF2B5EF4-FFF2-40B4-BE49-F238E27FC236}">
                    <a16:creationId xmlns:a16="http://schemas.microsoft.com/office/drawing/2014/main" id="{4E031D8B-BBEC-5F10-4492-0DCDB4043682}"/>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1" name="椭圆 30">
                <a:extLst>
                  <a:ext uri="{FF2B5EF4-FFF2-40B4-BE49-F238E27FC236}">
                    <a16:creationId xmlns:a16="http://schemas.microsoft.com/office/drawing/2014/main" id="{2199A65B-9032-15D0-23B3-067C337FB353}"/>
                  </a:ext>
                </a:extLst>
              </p:cNvPr>
              <p:cNvSpPr/>
              <p:nvPr/>
            </p:nvSpPr>
            <p:spPr>
              <a:xfrm>
                <a:off x="2280430" y="455950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cxnSp>
            <p:nvCxnSpPr>
              <p:cNvPr id="34" name="直接连接符 33">
                <a:extLst>
                  <a:ext uri="{FF2B5EF4-FFF2-40B4-BE49-F238E27FC236}">
                    <a16:creationId xmlns:a16="http://schemas.microsoft.com/office/drawing/2014/main" id="{4A195E76-B268-FE16-4262-77387048FDBA}"/>
                  </a:ext>
                </a:extLst>
              </p:cNvPr>
              <p:cNvCxnSpPr>
                <a:stCxn id="28" idx="5"/>
                <a:endCxn id="31" idx="1"/>
              </p:cNvCxnSpPr>
              <p:nvPr/>
            </p:nvCxnSpPr>
            <p:spPr>
              <a:xfrm>
                <a:off x="1468773" y="3709689"/>
                <a:ext cx="857647" cy="895805"/>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5DA65744-99F8-21FD-760C-E7AC529C1B67}"/>
                  </a:ext>
                </a:extLst>
              </p:cNvPr>
              <p:cNvCxnSpPr>
                <a:stCxn id="30" idx="3"/>
                <a:endCxn id="29" idx="0"/>
              </p:cNvCxnSpPr>
              <p:nvPr/>
            </p:nvCxnSpPr>
            <p:spPr>
              <a:xfrm flipH="1">
                <a:off x="1251592" y="3820718"/>
                <a:ext cx="1006315" cy="997454"/>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grpSp>
        <p:cxnSp>
          <p:nvCxnSpPr>
            <p:cNvPr id="50" name="直接箭头连接符 49">
              <a:extLst>
                <a:ext uri="{FF2B5EF4-FFF2-40B4-BE49-F238E27FC236}">
                  <a16:creationId xmlns:a16="http://schemas.microsoft.com/office/drawing/2014/main" id="{A0A36DF9-E069-80D6-91C4-C9391A7A62D8}"/>
                </a:ext>
              </a:extLst>
            </p:cNvPr>
            <p:cNvCxnSpPr>
              <a:stCxn id="30" idx="3"/>
              <a:endCxn id="28" idx="5"/>
            </p:cNvCxnSpPr>
            <p:nvPr/>
          </p:nvCxnSpPr>
          <p:spPr>
            <a:xfrm flipH="1" flipV="1">
              <a:off x="9307915" y="3102326"/>
              <a:ext cx="1008533" cy="14189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直接箭头连接符 50">
              <a:extLst>
                <a:ext uri="{FF2B5EF4-FFF2-40B4-BE49-F238E27FC236}">
                  <a16:creationId xmlns:a16="http://schemas.microsoft.com/office/drawing/2014/main" id="{841A2E86-0F3E-DDA1-2C93-764D21DE7C46}"/>
                </a:ext>
              </a:extLst>
            </p:cNvPr>
            <p:cNvCxnSpPr>
              <a:cxnSpLocks/>
              <a:stCxn id="28" idx="5"/>
              <a:endCxn id="29" idx="0"/>
            </p:cNvCxnSpPr>
            <p:nvPr/>
          </p:nvCxnSpPr>
          <p:spPr>
            <a:xfrm flipH="1">
              <a:off x="9030352" y="3102326"/>
              <a:ext cx="277563" cy="141666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BDF2D864-5C8E-06E3-59EC-AEFF4B894DCE}"/>
                </a:ext>
              </a:extLst>
            </p:cNvPr>
            <p:cNvCxnSpPr>
              <a:cxnSpLocks/>
              <a:stCxn id="29" idx="0"/>
              <a:endCxn id="31" idx="1"/>
            </p:cNvCxnSpPr>
            <p:nvPr/>
          </p:nvCxnSpPr>
          <p:spPr>
            <a:xfrm flipV="1">
              <a:off x="9030352" y="4247188"/>
              <a:ext cx="1373657" cy="27180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FC46BFB3-DC8E-2DD4-5A58-B3ED9F61D291}"/>
                </a:ext>
              </a:extLst>
            </p:cNvPr>
            <p:cNvCxnSpPr>
              <a:cxnSpLocks/>
              <a:stCxn id="31" idx="1"/>
              <a:endCxn id="30" idx="3"/>
            </p:cNvCxnSpPr>
            <p:nvPr/>
          </p:nvCxnSpPr>
          <p:spPr>
            <a:xfrm flipH="1" flipV="1">
              <a:off x="10316448" y="3244223"/>
              <a:ext cx="87561" cy="100296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7342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BD864A40-95F7-5C41-2B07-9616E758B6A8}"/>
              </a:ext>
            </a:extLst>
          </p:cNvPr>
          <p:cNvGraphicFramePr>
            <a:graphicFrameLocks noGrp="1"/>
          </p:cNvGraphicFramePr>
          <p:nvPr>
            <p:extLst>
              <p:ext uri="{D42A27DB-BD31-4B8C-83A1-F6EECF244321}">
                <p14:modId xmlns:p14="http://schemas.microsoft.com/office/powerpoint/2010/main" val="3160753264"/>
              </p:ext>
            </p:extLst>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18" name="矩形: 圆角 17">
            <a:extLst>
              <a:ext uri="{FF2B5EF4-FFF2-40B4-BE49-F238E27FC236}">
                <a16:creationId xmlns:a16="http://schemas.microsoft.com/office/drawing/2014/main" id="{6ECFEA04-EC42-5DAE-8E0C-E9BB049436BE}"/>
              </a:ext>
            </a:extLst>
          </p:cNvPr>
          <p:cNvSpPr/>
          <p:nvPr/>
        </p:nvSpPr>
        <p:spPr>
          <a:xfrm>
            <a:off x="2867242" y="2070100"/>
            <a:ext cx="6873658" cy="601811"/>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 name="矩形: 圆角 18">
            <a:extLst>
              <a:ext uri="{FF2B5EF4-FFF2-40B4-BE49-F238E27FC236}">
                <a16:creationId xmlns:a16="http://schemas.microsoft.com/office/drawing/2014/main" id="{B2B0AE2B-4478-0667-B544-52DDDAE2C028}"/>
              </a:ext>
            </a:extLst>
          </p:cNvPr>
          <p:cNvSpPr/>
          <p:nvPr/>
        </p:nvSpPr>
        <p:spPr>
          <a:xfrm>
            <a:off x="2867242" y="3107960"/>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矩形: 圆角 19">
            <a:extLst>
              <a:ext uri="{FF2B5EF4-FFF2-40B4-BE49-F238E27FC236}">
                <a16:creationId xmlns:a16="http://schemas.microsoft.com/office/drawing/2014/main" id="{E63B0C64-3E84-D985-90D1-173F81A15AD2}"/>
              </a:ext>
            </a:extLst>
          </p:cNvPr>
          <p:cNvSpPr/>
          <p:nvPr/>
        </p:nvSpPr>
        <p:spPr>
          <a:xfrm>
            <a:off x="2867242" y="4096962"/>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矩形: 圆角 20">
            <a:extLst>
              <a:ext uri="{FF2B5EF4-FFF2-40B4-BE49-F238E27FC236}">
                <a16:creationId xmlns:a16="http://schemas.microsoft.com/office/drawing/2014/main" id="{977D36B3-D345-53FE-ADE9-2E94B3F913A1}"/>
              </a:ext>
            </a:extLst>
          </p:cNvPr>
          <p:cNvSpPr/>
          <p:nvPr/>
        </p:nvSpPr>
        <p:spPr>
          <a:xfrm>
            <a:off x="2867242" y="5085964"/>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23377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03D3A17C-0F87-C283-FE21-675EC916DA81}"/>
              </a:ext>
            </a:extLst>
          </p:cNvPr>
          <p:cNvGrpSpPr/>
          <p:nvPr/>
        </p:nvGrpSpPr>
        <p:grpSpPr>
          <a:xfrm>
            <a:off x="2823716" y="586585"/>
            <a:ext cx="5313582" cy="5684829"/>
            <a:chOff x="4436617" y="1582157"/>
            <a:chExt cx="2590456" cy="2771445"/>
          </a:xfrm>
        </p:grpSpPr>
        <p:grpSp>
          <p:nvGrpSpPr>
            <p:cNvPr id="5" name="组合 4">
              <a:extLst>
                <a:ext uri="{FF2B5EF4-FFF2-40B4-BE49-F238E27FC236}">
                  <a16:creationId xmlns:a16="http://schemas.microsoft.com/office/drawing/2014/main" id="{564FB323-8AD4-8EA1-1DD4-06670421D46A}"/>
                </a:ext>
              </a:extLst>
            </p:cNvPr>
            <p:cNvGrpSpPr/>
            <p:nvPr/>
          </p:nvGrpSpPr>
          <p:grpSpPr>
            <a:xfrm>
              <a:off x="4593070" y="1892477"/>
              <a:ext cx="2362844" cy="2205040"/>
              <a:chOff x="1079190" y="3552671"/>
              <a:chExt cx="1446763" cy="1350140"/>
            </a:xfrm>
          </p:grpSpPr>
          <p:sp>
            <p:nvSpPr>
              <p:cNvPr id="10" name="椭圆 9">
                <a:extLst>
                  <a:ext uri="{FF2B5EF4-FFF2-40B4-BE49-F238E27FC236}">
                    <a16:creationId xmlns:a16="http://schemas.microsoft.com/office/drawing/2014/main" id="{A1C5B152-D779-573B-F1CE-E3E9742B6E3B}"/>
                  </a:ext>
                </a:extLst>
              </p:cNvPr>
              <p:cNvSpPr/>
              <p:nvPr/>
            </p:nvSpPr>
            <p:spPr>
              <a:xfrm>
                <a:off x="1079191"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11" name="椭圆 10">
                <a:extLst>
                  <a:ext uri="{FF2B5EF4-FFF2-40B4-BE49-F238E27FC236}">
                    <a16:creationId xmlns:a16="http://schemas.microsoft.com/office/drawing/2014/main" id="{D3C0216E-472F-884A-5A3D-9A8697685E48}"/>
                  </a:ext>
                </a:extLst>
              </p:cNvPr>
              <p:cNvSpPr/>
              <p:nvPr/>
            </p:nvSpPr>
            <p:spPr>
              <a:xfrm>
                <a:off x="1079190" y="4588774"/>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12" name="椭圆 11">
                <a:extLst>
                  <a:ext uri="{FF2B5EF4-FFF2-40B4-BE49-F238E27FC236}">
                    <a16:creationId xmlns:a16="http://schemas.microsoft.com/office/drawing/2014/main" id="{F398ABEC-A276-6A7F-34D4-C1702487403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13" name="椭圆 12">
                <a:extLst>
                  <a:ext uri="{FF2B5EF4-FFF2-40B4-BE49-F238E27FC236}">
                    <a16:creationId xmlns:a16="http://schemas.microsoft.com/office/drawing/2014/main" id="{32E4C0D3-1129-6222-8199-22D05C1FEA86}"/>
                  </a:ext>
                </a:extLst>
              </p:cNvPr>
              <p:cNvSpPr/>
              <p:nvPr/>
            </p:nvSpPr>
            <p:spPr>
              <a:xfrm>
                <a:off x="2211917" y="458877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grpSp>
        <p:cxnSp>
          <p:nvCxnSpPr>
            <p:cNvPr id="17" name="直接连接符 16">
              <a:extLst>
                <a:ext uri="{FF2B5EF4-FFF2-40B4-BE49-F238E27FC236}">
                  <a16:creationId xmlns:a16="http://schemas.microsoft.com/office/drawing/2014/main" id="{A5C4F910-1964-B9CF-E0D6-FCA304E17ADC}"/>
                </a:ext>
              </a:extLst>
            </p:cNvPr>
            <p:cNvCxnSpPr>
              <a:stCxn id="10" idx="6"/>
              <a:endCxn id="12" idx="2"/>
            </p:cNvCxnSpPr>
            <p:nvPr/>
          </p:nvCxnSpPr>
          <p:spPr>
            <a:xfrm>
              <a:off x="5105952" y="2148918"/>
              <a:ext cx="1337080" cy="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E4BF300A-0ECC-A67A-FC07-765B8ED29BA6}"/>
                </a:ext>
              </a:extLst>
            </p:cNvPr>
            <p:cNvSpPr txBox="1"/>
            <p:nvPr/>
          </p:nvSpPr>
          <p:spPr>
            <a:xfrm>
              <a:off x="5621245" y="1828977"/>
              <a:ext cx="215066" cy="315097"/>
            </a:xfrm>
            <a:prstGeom prst="rect">
              <a:avLst/>
            </a:prstGeom>
            <a:noFill/>
          </p:spPr>
          <p:txBody>
            <a:bodyPr wrap="none" rtlCol="0">
              <a:spAutoFit/>
            </a:bodyPr>
            <a:lstStyle/>
            <a:p>
              <a:r>
                <a:rPr lang="en-US" altLang="zh-CN" sz="3600" b="1" dirty="0">
                  <a:solidFill>
                    <a:srgbClr val="0070C0"/>
                  </a:solidFill>
                </a:rPr>
                <a:t>5</a:t>
              </a:r>
              <a:endParaRPr lang="zh-CN" altLang="en-US" sz="3600" b="1" dirty="0">
                <a:solidFill>
                  <a:srgbClr val="0070C0"/>
                </a:solidFill>
              </a:endParaRPr>
            </a:p>
          </p:txBody>
        </p:sp>
        <p:cxnSp>
          <p:nvCxnSpPr>
            <p:cNvPr id="19" name="直接连接符 18">
              <a:extLst>
                <a:ext uri="{FF2B5EF4-FFF2-40B4-BE49-F238E27FC236}">
                  <a16:creationId xmlns:a16="http://schemas.microsoft.com/office/drawing/2014/main" id="{5A06D3B6-70FB-3F31-7CA2-399545470D03}"/>
                </a:ext>
              </a:extLst>
            </p:cNvPr>
            <p:cNvCxnSpPr>
              <a:cxnSpLocks/>
              <a:stCxn id="13" idx="0"/>
              <a:endCxn id="12" idx="4"/>
            </p:cNvCxnSpPr>
            <p:nvPr/>
          </p:nvCxnSpPr>
          <p:spPr>
            <a:xfrm flipV="1">
              <a:off x="6699473" y="2405359"/>
              <a:ext cx="0" cy="1179276"/>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23ADF3C9-019D-73E7-69FF-48AFC556E1E5}"/>
                </a:ext>
              </a:extLst>
            </p:cNvPr>
            <p:cNvSpPr txBox="1"/>
            <p:nvPr/>
          </p:nvSpPr>
          <p:spPr>
            <a:xfrm>
              <a:off x="6699473" y="2810331"/>
              <a:ext cx="327600" cy="315097"/>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cxnSp>
          <p:nvCxnSpPr>
            <p:cNvPr id="24" name="直接连接符 23">
              <a:extLst>
                <a:ext uri="{FF2B5EF4-FFF2-40B4-BE49-F238E27FC236}">
                  <a16:creationId xmlns:a16="http://schemas.microsoft.com/office/drawing/2014/main" id="{0BFDE698-09D5-71F1-4613-873BD25B749C}"/>
                </a:ext>
              </a:extLst>
            </p:cNvPr>
            <p:cNvCxnSpPr>
              <a:cxnSpLocks/>
              <a:stCxn id="13" idx="1"/>
              <a:endCxn id="10" idx="5"/>
            </p:cNvCxnSpPr>
            <p:nvPr/>
          </p:nvCxnSpPr>
          <p:spPr>
            <a:xfrm flipH="1" flipV="1">
              <a:off x="5030842" y="2330249"/>
              <a:ext cx="1487300" cy="132949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4043B30F-C0B5-D515-07D6-BA6DAE8454BA}"/>
                </a:ext>
              </a:extLst>
            </p:cNvPr>
            <p:cNvSpPr txBox="1"/>
            <p:nvPr/>
          </p:nvSpPr>
          <p:spPr>
            <a:xfrm>
              <a:off x="5163660" y="2248907"/>
              <a:ext cx="215066" cy="315097"/>
            </a:xfrm>
            <a:prstGeom prst="rect">
              <a:avLst/>
            </a:prstGeom>
            <a:noFill/>
          </p:spPr>
          <p:txBody>
            <a:bodyPr wrap="none" rtlCol="0">
              <a:spAutoFit/>
            </a:bodyPr>
            <a:lstStyle/>
            <a:p>
              <a:r>
                <a:rPr lang="en-US" altLang="zh-CN" sz="3600" b="1" dirty="0">
                  <a:solidFill>
                    <a:srgbClr val="0070C0"/>
                  </a:solidFill>
                </a:rPr>
                <a:t>1</a:t>
              </a:r>
              <a:endParaRPr lang="zh-CN" altLang="en-US" sz="3600" b="1" dirty="0">
                <a:solidFill>
                  <a:srgbClr val="0070C0"/>
                </a:solidFill>
              </a:endParaRPr>
            </a:p>
          </p:txBody>
        </p:sp>
        <p:cxnSp>
          <p:nvCxnSpPr>
            <p:cNvPr id="28" name="直接连接符 27">
              <a:extLst>
                <a:ext uri="{FF2B5EF4-FFF2-40B4-BE49-F238E27FC236}">
                  <a16:creationId xmlns:a16="http://schemas.microsoft.com/office/drawing/2014/main" id="{ED5E304B-E919-0AAC-C4C8-699ACBBC15BF}"/>
                </a:ext>
              </a:extLst>
            </p:cNvPr>
            <p:cNvCxnSpPr>
              <a:cxnSpLocks/>
              <a:stCxn id="11" idx="7"/>
              <a:endCxn id="12" idx="3"/>
            </p:cNvCxnSpPr>
            <p:nvPr/>
          </p:nvCxnSpPr>
          <p:spPr>
            <a:xfrm flipV="1">
              <a:off x="5030842" y="2330249"/>
              <a:ext cx="1487300" cy="1329495"/>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32" name="文本框 31">
              <a:extLst>
                <a:ext uri="{FF2B5EF4-FFF2-40B4-BE49-F238E27FC236}">
                  <a16:creationId xmlns:a16="http://schemas.microsoft.com/office/drawing/2014/main" id="{D962B5C7-9991-3162-60B7-A652F8D4197C}"/>
                </a:ext>
              </a:extLst>
            </p:cNvPr>
            <p:cNvSpPr txBox="1"/>
            <p:nvPr/>
          </p:nvSpPr>
          <p:spPr>
            <a:xfrm>
              <a:off x="4891791" y="3124637"/>
              <a:ext cx="327600" cy="315097"/>
            </a:xfrm>
            <a:prstGeom prst="rect">
              <a:avLst/>
            </a:prstGeom>
            <a:noFill/>
          </p:spPr>
          <p:txBody>
            <a:bodyPr wrap="none" rtlCol="0">
              <a:spAutoFit/>
            </a:bodyPr>
            <a:lstStyle/>
            <a:p>
              <a:r>
                <a:rPr lang="en-US" altLang="zh-CN" sz="3600" b="1" dirty="0">
                  <a:solidFill>
                    <a:srgbClr val="0070C0"/>
                  </a:solidFill>
                </a:rPr>
                <a:t>-4</a:t>
              </a:r>
              <a:endParaRPr lang="zh-CN" altLang="en-US" sz="3600" b="1" dirty="0">
                <a:solidFill>
                  <a:srgbClr val="0070C0"/>
                </a:solidFill>
              </a:endParaRPr>
            </a:p>
          </p:txBody>
        </p:sp>
        <p:sp>
          <p:nvSpPr>
            <p:cNvPr id="35" name="文本框 34">
              <a:extLst>
                <a:ext uri="{FF2B5EF4-FFF2-40B4-BE49-F238E27FC236}">
                  <a16:creationId xmlns:a16="http://schemas.microsoft.com/office/drawing/2014/main" id="{7CD33572-8EE7-F211-92A4-F3129DCF5E06}"/>
                </a:ext>
              </a:extLst>
            </p:cNvPr>
            <p:cNvSpPr txBox="1"/>
            <p:nvPr/>
          </p:nvSpPr>
          <p:spPr>
            <a:xfrm>
              <a:off x="4436617" y="1582157"/>
              <a:ext cx="215066" cy="315097"/>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36" name="文本框 35">
              <a:extLst>
                <a:ext uri="{FF2B5EF4-FFF2-40B4-BE49-F238E27FC236}">
                  <a16:creationId xmlns:a16="http://schemas.microsoft.com/office/drawing/2014/main" id="{AE455ECF-64CD-A4DB-DC81-0D5FA5F795C8}"/>
                </a:ext>
              </a:extLst>
            </p:cNvPr>
            <p:cNvSpPr txBox="1"/>
            <p:nvPr/>
          </p:nvSpPr>
          <p:spPr>
            <a:xfrm>
              <a:off x="6799461" y="1582157"/>
              <a:ext cx="215066" cy="315097"/>
            </a:xfrm>
            <a:prstGeom prst="rect">
              <a:avLst/>
            </a:prstGeom>
            <a:noFill/>
          </p:spPr>
          <p:txBody>
            <a:bodyPr wrap="none" rtlCol="0">
              <a:spAutoFit/>
            </a:bodyPr>
            <a:lstStyle/>
            <a:p>
              <a:r>
                <a:rPr lang="en-US" altLang="zh-CN" sz="3600" b="1" dirty="0">
                  <a:solidFill>
                    <a:srgbClr val="FF0000"/>
                  </a:solidFill>
                </a:rPr>
                <a:t>2</a:t>
              </a:r>
              <a:endParaRPr lang="zh-CN" altLang="en-US" sz="3600" b="1" dirty="0">
                <a:solidFill>
                  <a:srgbClr val="FF0000"/>
                </a:solidFill>
              </a:endParaRPr>
            </a:p>
          </p:txBody>
        </p:sp>
        <p:sp>
          <p:nvSpPr>
            <p:cNvPr id="37" name="文本框 36">
              <a:extLst>
                <a:ext uri="{FF2B5EF4-FFF2-40B4-BE49-F238E27FC236}">
                  <a16:creationId xmlns:a16="http://schemas.microsoft.com/office/drawing/2014/main" id="{D38983A4-D593-6975-93F2-9FB8258AD678}"/>
                </a:ext>
              </a:extLst>
            </p:cNvPr>
            <p:cNvSpPr txBox="1"/>
            <p:nvPr/>
          </p:nvSpPr>
          <p:spPr>
            <a:xfrm>
              <a:off x="6788931" y="4038505"/>
              <a:ext cx="215066" cy="315097"/>
            </a:xfrm>
            <a:prstGeom prst="rect">
              <a:avLst/>
            </a:prstGeom>
            <a:noFill/>
          </p:spPr>
          <p:txBody>
            <a:bodyPr wrap="none" rtlCol="0">
              <a:spAutoFit/>
            </a:bodyPr>
            <a:lstStyle/>
            <a:p>
              <a:r>
                <a:rPr lang="en-US" altLang="zh-CN" sz="3600" b="1" dirty="0">
                  <a:solidFill>
                    <a:srgbClr val="FF0000"/>
                  </a:solidFill>
                </a:rPr>
                <a:t>0</a:t>
              </a:r>
              <a:endParaRPr lang="zh-CN" altLang="en-US" sz="3600" b="1" dirty="0">
                <a:solidFill>
                  <a:srgbClr val="FF0000"/>
                </a:solidFill>
              </a:endParaRPr>
            </a:p>
          </p:txBody>
        </p:sp>
        <p:sp>
          <p:nvSpPr>
            <p:cNvPr id="38" name="文本框 37">
              <a:extLst>
                <a:ext uri="{FF2B5EF4-FFF2-40B4-BE49-F238E27FC236}">
                  <a16:creationId xmlns:a16="http://schemas.microsoft.com/office/drawing/2014/main" id="{8987C527-0933-3C5C-2A21-CCBFAFDAC53E}"/>
                </a:ext>
              </a:extLst>
            </p:cNvPr>
            <p:cNvSpPr txBox="1"/>
            <p:nvPr/>
          </p:nvSpPr>
          <p:spPr>
            <a:xfrm>
              <a:off x="4536605" y="4038505"/>
              <a:ext cx="327600" cy="315097"/>
            </a:xfrm>
            <a:prstGeom prst="rect">
              <a:avLst/>
            </a:prstGeom>
            <a:noFill/>
          </p:spPr>
          <p:txBody>
            <a:bodyPr wrap="none" rtlCol="0">
              <a:spAutoFit/>
            </a:bodyPr>
            <a:lstStyle/>
            <a:p>
              <a:r>
                <a:rPr lang="en-US" altLang="zh-CN" sz="3600" b="1" dirty="0">
                  <a:solidFill>
                    <a:srgbClr val="FF0000"/>
                  </a:solidFill>
                </a:rPr>
                <a:t>-3</a:t>
              </a:r>
              <a:endParaRPr lang="zh-CN" altLang="en-US" sz="3600" b="1" dirty="0">
                <a:solidFill>
                  <a:srgbClr val="FF0000"/>
                </a:solidFill>
              </a:endParaRPr>
            </a:p>
          </p:txBody>
        </p:sp>
      </p:grpSp>
    </p:spTree>
    <p:extLst>
      <p:ext uri="{BB962C8B-B14F-4D97-AF65-F5344CB8AC3E}">
        <p14:creationId xmlns:p14="http://schemas.microsoft.com/office/powerpoint/2010/main" val="16824026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3744</TotalTime>
  <Words>2672</Words>
  <Application>Microsoft Office PowerPoint</Application>
  <PresentationFormat>宽屏</PresentationFormat>
  <Paragraphs>674</Paragraphs>
  <Slides>24</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崇玖 刘</cp:lastModifiedBy>
  <cp:revision>141</cp:revision>
  <cp:lastPrinted>2025-01-13T13:54:10Z</cp:lastPrinted>
  <dcterms:created xsi:type="dcterms:W3CDTF">2024-08-23T05:41:13Z</dcterms:created>
  <dcterms:modified xsi:type="dcterms:W3CDTF">2025-01-13T15:07:44Z</dcterms:modified>
</cp:coreProperties>
</file>